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6.jpg" ContentType="image/jpg"/>
  <Override PartName="/ppt/media/image27.jpg" ContentType="image/jpg"/>
  <Override PartName="/ppt/media/image28.jpg" ContentType="image/jpg"/>
  <Override PartName="/ppt/media/image29.jpg" ContentType="image/jpg"/>
  <Override PartName="/ppt/media/image30.jpg" ContentType="image/jp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3" r:id="rId4"/>
    <p:sldId id="264" r:id="rId5"/>
    <p:sldId id="266" r:id="rId6"/>
    <p:sldId id="267" r:id="rId7"/>
    <p:sldId id="269" r:id="rId8"/>
    <p:sldId id="268" r:id="rId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FE7"/>
    <a:srgbClr val="4A7672"/>
    <a:srgbClr val="93BBB7"/>
    <a:srgbClr val="92BBB7"/>
    <a:srgbClr val="3D615E"/>
    <a:srgbClr val="C08500"/>
    <a:srgbClr val="AC7700"/>
    <a:srgbClr val="F2A700"/>
    <a:srgbClr val="FFCE65"/>
    <a:srgbClr val="FF56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5765" autoAdjust="0"/>
  </p:normalViewPr>
  <p:slideViewPr>
    <p:cSldViewPr snapToGrid="0">
      <p:cViewPr varScale="1">
        <p:scale>
          <a:sx n="76" d="100"/>
          <a:sy n="76" d="100"/>
        </p:scale>
        <p:origin x="917" y="-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title>
      <c:layout>
        <c:manualLayout>
          <c:xMode val="edge"/>
          <c:yMode val="edge"/>
          <c:x val="0.31325757659590431"/>
          <c:y val="5.2835861345386856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Педагоги</c:v>
                </c:pt>
              </c:strCache>
            </c:strRef>
          </c:tx>
          <c:dPt>
            <c:idx val="0"/>
            <c:bubble3D val="0"/>
            <c:spPr>
              <a:solidFill>
                <a:srgbClr val="D9DFE7"/>
              </a:solidFill>
            </c:spPr>
          </c:dPt>
          <c:dPt>
            <c:idx val="1"/>
            <c:bubble3D val="0"/>
            <c:spPr>
              <a:solidFill>
                <a:srgbClr val="4A7672"/>
              </a:solidFill>
            </c:spPr>
          </c:dPt>
          <c:dPt>
            <c:idx val="2"/>
            <c:bubble3D val="0"/>
            <c:spPr>
              <a:solidFill>
                <a:srgbClr val="93BBB7"/>
              </a:solidFill>
            </c:spPr>
          </c:dPt>
          <c:cat>
            <c:strRef>
              <c:f>Лист1!$A$2:$A$4</c:f>
              <c:strCache>
                <c:ptCount val="3"/>
                <c:pt idx="0">
                  <c:v>БК</c:v>
                </c:pt>
                <c:pt idx="1">
                  <c:v>I K</c:v>
                </c:pt>
                <c:pt idx="2">
                  <c:v>ВК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16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A079C-4310-439E-9CE4-9243551779E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35020-95B2-4286-A151-854ADB4B8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993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35020-95B2-4286-A151-854ADB4B83F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93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35020-95B2-4286-A151-854ADB4B83F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880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BD25A9A-4588-F950-15AF-937F795ACB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C0F4C0-E091-A02A-D498-287575D9B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0428"/>
            <a:ext cx="9144000" cy="2387600"/>
          </a:xfrm>
        </p:spPr>
        <p:txBody>
          <a:bodyPr anchor="b">
            <a:normAutofit/>
          </a:bodyPr>
          <a:lstStyle>
            <a:lvl1pPr algn="ctr">
              <a:defRPr sz="8000" b="1">
                <a:solidFill>
                  <a:srgbClr val="3D615E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22FF636-EAE4-BB90-6DAC-F208C86AC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49351"/>
            <a:ext cx="9144000" cy="770865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C085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x-none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A49DEA6-0D43-EAA5-9772-F327A1650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D1A-1E00-4F00-9601-127C15B7BBB5}" type="datetimeFigureOut">
              <a:rPr lang="x-none" smtClean="0"/>
              <a:t>20.11.2023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337A9CA-7EE9-FDBD-18C5-789F95224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EAED3E4-7070-60FA-BE9D-154D14E4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6B0-1090-416B-897D-0C6E44530F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85298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BB08A7-43AF-E76D-8BA8-858295195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256426A-677C-E18E-047B-E1407D838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981C7E2-0ECF-266C-6645-666A7DDFB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D1A-1E00-4F00-9601-127C15B7BBB5}" type="datetimeFigureOut">
              <a:rPr lang="x-none" smtClean="0"/>
              <a:t>20.11.2023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2B63812-BBDB-1132-77E9-18DCB9268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32A74AB-F6B9-D610-E9B2-186A78AB5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6B0-1090-416B-897D-0C6E44530F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5429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9FCF4AF-A827-0D51-17F4-89774A9D5C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80E2A35-41BA-F516-C251-EA551E2F2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39872F5-BC5D-D839-E315-5CFB72BE1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D1A-1E00-4F00-9601-127C15B7BBB5}" type="datetimeFigureOut">
              <a:rPr lang="x-none" smtClean="0"/>
              <a:t>20.11.2023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1C74A1E-333E-7E3C-F452-D7D94E36D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07CA703-AD0A-1741-02BC-3F9D5CE42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6B0-1090-416B-897D-0C6E44530F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3167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4E9FD6-471F-7AB8-0AE8-82B25BB8E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5885101-1B29-3AD7-901C-A00DD8333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3C61163-4E90-987D-5F9C-A480D6C7A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D1A-1E00-4F00-9601-127C15B7BBB5}" type="datetimeFigureOut">
              <a:rPr lang="x-none" smtClean="0"/>
              <a:t>20.11.2023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152BA18-474E-BCBB-034E-7865B7F1C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2824B9E-A8C2-3562-1A8F-0E5346A1A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6B0-1090-416B-897D-0C6E44530F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0694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90D2A3-3F6C-6939-2878-0EAE4B287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2DBBCE6-69E4-A973-E95E-6D82130EF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B8DE9A9-84C5-5FDB-6F71-1926140C2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D1A-1E00-4F00-9601-127C15B7BBB5}" type="datetimeFigureOut">
              <a:rPr lang="x-none" smtClean="0"/>
              <a:t>20.11.2023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8F8C557-803E-78D5-67EE-C47E8DE4A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805E29A-7F00-A7F2-D3FD-72C6846F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6B0-1090-416B-897D-0C6E44530F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8305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37ACDF-AABE-1E29-7CA1-4181F4652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CAE7B99-9866-765E-51B5-A160D072F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1EFC735-9C92-33C4-CB27-28192C19E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C90C563-D8D3-4A61-99B0-762911310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D1A-1E00-4F00-9601-127C15B7BBB5}" type="datetimeFigureOut">
              <a:rPr lang="x-none" smtClean="0"/>
              <a:t>20.11.2023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3BEDDF3-CE4A-ED6D-97BA-DDD50E331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5E49543-9736-8E7D-49C9-CBF2EE07A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6B0-1090-416B-897D-0C6E44530F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2893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D07B37-EFC5-016D-E633-F8D4145FA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F4A2552-4E03-4F13-C57D-183534490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66F37C0-B8A2-5FDB-65F3-3037643D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28CC84B-14B8-6224-6865-B54FC32FAB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411F1BB-5D1D-7C41-A3F9-0BE3649AE7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29135937-DE84-D594-266C-F2327F922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D1A-1E00-4F00-9601-127C15B7BBB5}" type="datetimeFigureOut">
              <a:rPr lang="x-none" smtClean="0"/>
              <a:t>20.11.2023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EA01070-3C01-F0D8-1B99-1C82E2761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B4BB968-51C7-D0F3-E8DF-4896C9D7B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6B0-1090-416B-897D-0C6E44530F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13344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AA0F14-3B6F-2216-BD66-A58F45587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3D3BED4-F4B4-CAC5-B220-9109229C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D1A-1E00-4F00-9601-127C15B7BBB5}" type="datetimeFigureOut">
              <a:rPr lang="x-none" smtClean="0"/>
              <a:t>20.11.2023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348B434-CAEE-C91F-E1F7-28A555C2D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3B469EE-F053-0AD2-2716-97837215F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6B0-1090-416B-897D-0C6E44530F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43852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88DE3E20-4CBE-56E2-4155-AD0311619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D1A-1E00-4F00-9601-127C15B7BBB5}" type="datetimeFigureOut">
              <a:rPr lang="x-none" smtClean="0"/>
              <a:t>20.11.2023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546CAF5-BC96-9D37-926C-697F710E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AA3200E-13FF-E654-CF5E-6D4DBE598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6B0-1090-416B-897D-0C6E44530F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8403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A62C23-9938-47AC-347B-2F955301F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8010739-720D-60CE-4B14-8ED9E1E49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25B897A-A13E-BEB4-72C0-7707CB072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79837B4-C988-E07B-E3F4-89FDB12E1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D1A-1E00-4F00-9601-127C15B7BBB5}" type="datetimeFigureOut">
              <a:rPr lang="x-none" smtClean="0"/>
              <a:t>20.11.2023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6A46F2C-43D2-F901-6E8E-DCEF64363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66B9DB4-8B25-ADC6-8FA0-9A7DB73FB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6B0-1090-416B-897D-0C6E44530F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5804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64C891-7065-88A8-43A8-96D9D0209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CC24D8D8-539A-706E-339B-4A981AF18F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4242E42-4474-8264-6B5C-77BE8C768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AF29A36-0C66-5B35-424B-99AE88980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D1A-1E00-4F00-9601-127C15B7BBB5}" type="datetimeFigureOut">
              <a:rPr lang="x-none" smtClean="0"/>
              <a:t>20.11.2023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BB1A4CB-776E-ECA2-15C5-5421DDB86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1A049A5-218E-4FD0-D648-9991B8614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6B0-1090-416B-897D-0C6E44530F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93764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4F4D78A-B50F-94B9-8230-DEB2A9DF2FE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7EFCD6-5BC6-6749-8FAA-9E8DA50E9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637" y="594592"/>
            <a:ext cx="10515600" cy="549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E69D9BB-4AD5-71FB-6382-1AF1D448F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4608568-69F3-FE8F-4490-7FEA50825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71D1A-1E00-4F00-9601-127C15B7BBB5}" type="datetimeFigureOut">
              <a:rPr lang="x-none" smtClean="0"/>
              <a:t>20.11.2023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A196CBD-027C-1CAC-0387-63E908E5D0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8EFBBCB-ABF7-6E53-505E-FC5EDC84A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E06B0-1090-416B-897D-0C6E44530F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9215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562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microsoft.com/office/2007/relationships/hdphoto" Target="../media/hdphoto2.wdp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13" Type="http://schemas.openxmlformats.org/officeDocument/2006/relationships/image" Target="../media/image28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12" Type="http://schemas.openxmlformats.org/officeDocument/2006/relationships/image" Target="../media/image27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11" Type="http://schemas.openxmlformats.org/officeDocument/2006/relationships/image" Target="../media/image26.jpg"/><Relationship Id="rId5" Type="http://schemas.openxmlformats.org/officeDocument/2006/relationships/image" Target="../media/image20.jpg"/><Relationship Id="rId15" Type="http://schemas.openxmlformats.org/officeDocument/2006/relationships/image" Target="../media/image30.jp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Relationship Id="rId14" Type="http://schemas.openxmlformats.org/officeDocument/2006/relationships/image" Target="../media/image2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7704" y="368709"/>
            <a:ext cx="11547986" cy="1489587"/>
          </a:xfrm>
        </p:spPr>
        <p:txBody>
          <a:bodyPr anchor="t">
            <a:noAutofit/>
          </a:bodyPr>
          <a:lstStyle/>
          <a:p>
            <a:r>
              <a:rPr lang="ru-RU" sz="2400" dirty="0"/>
              <a:t>муниципальное бюджетное общеобразовательное </a:t>
            </a:r>
            <a:r>
              <a:rPr lang="ru-RU" sz="2400" dirty="0" smtClean="0"/>
              <a:t>учреждение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«Средняя общеобразовательная школа №</a:t>
            </a:r>
            <a:r>
              <a:rPr lang="ru-RU" sz="2400" dirty="0" smtClean="0"/>
              <a:t>3»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Дошкольное </a:t>
            </a:r>
            <a:r>
              <a:rPr lang="ru-RU" sz="2400" dirty="0"/>
              <a:t>отделение </a:t>
            </a:r>
            <a:r>
              <a:rPr lang="ru-RU" sz="2400" dirty="0" smtClean="0"/>
              <a:t>«Одуванчик»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г. о Мытищи Московская область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0943" y="2507225"/>
            <a:ext cx="11046542" cy="359860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4800" dirty="0" smtClean="0">
                <a:solidFill>
                  <a:srgbClr val="4A7672"/>
                </a:solidFill>
                <a:latin typeface="Comic Sans MS" panose="030F0702030302020204" pitchFamily="66" charset="0"/>
              </a:rPr>
              <a:t>П</a:t>
            </a:r>
            <a:r>
              <a:rPr lang="ru-RU" sz="5400" dirty="0" smtClean="0">
                <a:solidFill>
                  <a:srgbClr val="4A7672"/>
                </a:solidFill>
                <a:latin typeface="Comic Sans MS" panose="030F0702030302020204" pitchFamily="66" charset="0"/>
              </a:rPr>
              <a:t>РОЕКТ ПРЕДШКОЛА-</a:t>
            </a:r>
            <a:endParaRPr lang="ru-RU" sz="5400" dirty="0">
              <a:solidFill>
                <a:srgbClr val="4A7672"/>
              </a:solidFill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</a:pPr>
            <a:r>
              <a:rPr lang="ru-RU" sz="5400" dirty="0">
                <a:solidFill>
                  <a:srgbClr val="4A7672"/>
                </a:solidFill>
                <a:latin typeface="Comic Sans MS" panose="030F0702030302020204" pitchFamily="66" charset="0"/>
              </a:rPr>
              <a:t>СТАНДАРТ ДЕТСКОГО САДА</a:t>
            </a:r>
          </a:p>
          <a:p>
            <a:pPr>
              <a:spcBef>
                <a:spcPts val="0"/>
              </a:spcBef>
            </a:pPr>
            <a:r>
              <a:rPr lang="ru-RU" sz="5400" dirty="0">
                <a:solidFill>
                  <a:srgbClr val="4A7672"/>
                </a:solidFill>
                <a:latin typeface="Comic Sans MS" panose="030F0702030302020204" pitchFamily="66" charset="0"/>
              </a:rPr>
              <a:t>в образовательном комплексе</a:t>
            </a:r>
          </a:p>
          <a:p>
            <a:endParaRPr lang="ru-RU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18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71" y="412955"/>
            <a:ext cx="12078929" cy="549996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ПРОЕКТ </a:t>
            </a:r>
            <a:r>
              <a:rPr lang="ru-RU" sz="2800" dirty="0" smtClean="0"/>
              <a:t>ПРЕДШКОЛА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СТАНДАРТ ДЕТСКОГО САДА</a:t>
            </a:r>
            <a:br>
              <a:rPr lang="ru-RU" sz="2800" dirty="0"/>
            </a:br>
            <a:r>
              <a:rPr lang="ru-RU" sz="2800" dirty="0"/>
              <a:t>в образовательном комплексе</a:t>
            </a:r>
          </a:p>
        </p:txBody>
      </p:sp>
      <p:sp>
        <p:nvSpPr>
          <p:cNvPr id="60" name="Текст 3"/>
          <p:cNvSpPr txBox="1">
            <a:spLocks/>
          </p:cNvSpPr>
          <p:nvPr/>
        </p:nvSpPr>
        <p:spPr>
          <a:xfrm>
            <a:off x="368710" y="1603911"/>
            <a:ext cx="6695767" cy="4918636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dirty="0" smtClean="0">
                <a:latin typeface="Comic Sans MS" panose="030F0702030302020204" pitchFamily="66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dirty="0" smtClean="0">
                <a:latin typeface="Comic Sans MS" panose="030F0702030302020204" pitchFamily="66" charset="0"/>
                <a:cs typeface="Times New Roman" pitchFamily="18" charset="0"/>
              </a:rPr>
              <a:t>детский сад № 74 «Одуванчик»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dirty="0" smtClean="0">
                <a:latin typeface="Comic Sans MS" panose="030F0702030302020204" pitchFamily="66" charset="0"/>
                <a:cs typeface="Times New Roman" pitchFamily="18" charset="0"/>
              </a:rPr>
              <a:t>функционирует с 2015 г.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dirty="0" smtClean="0">
                <a:latin typeface="Comic Sans MS" panose="030F0702030302020204" pitchFamily="66" charset="0"/>
                <a:cs typeface="Times New Roman" pitchFamily="18" charset="0"/>
              </a:rPr>
              <a:t>141007, Россия, Московская область, г. Мытищи, ул. Академика Каргина, стр. 40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3800" dirty="0" smtClean="0">
              <a:latin typeface="Comic Sans MS" panose="030F0702030302020204" pitchFamily="66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2200" dirty="0" smtClean="0">
              <a:latin typeface="Comic Sans MS" panose="030F0702030302020204" pitchFamily="66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dirty="0" smtClean="0">
                <a:latin typeface="Comic Sans MS" panose="030F0702030302020204" pitchFamily="66" charset="0"/>
                <a:cs typeface="Times New Roman" pitchFamily="18" charset="0"/>
              </a:rPr>
              <a:t>С 01.04.2023 г. учреждение реорганизовано в формате  присоединения к  МБОУ  «СОШ № 3» (постановление Администрации г.о. Мытищи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dirty="0" smtClean="0">
                <a:latin typeface="Comic Sans MS" panose="030F0702030302020204" pitchFamily="66" charset="0"/>
                <a:cs typeface="Times New Roman" pitchFamily="18" charset="0"/>
              </a:rPr>
              <a:t>от 11.11.2021 № 4876)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dirty="0" smtClean="0">
                <a:latin typeface="Comic Sans MS" panose="030F0702030302020204" pitchFamily="66" charset="0"/>
                <a:cs typeface="Times New Roman" pitchFamily="18" charset="0"/>
              </a:rPr>
              <a:t>141009, Россия, Московская область, г.о. Мытищи, г. Мытищи</a:t>
            </a:r>
            <a:r>
              <a:rPr lang="ru-RU" sz="3800" dirty="0">
                <a:latin typeface="Comic Sans MS" panose="030F0702030302020204" pitchFamily="66" charset="0"/>
                <a:cs typeface="Times New Roman" pitchFamily="18" charset="0"/>
              </a:rPr>
              <a:t>, Академика Каргина д. 36, корп. 2</a:t>
            </a:r>
            <a:endParaRPr lang="ru-RU" sz="3800" dirty="0" smtClean="0">
              <a:latin typeface="Comic Sans MS" panose="030F0702030302020204" pitchFamily="66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</a:pP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</a:pP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"/>
          <a:stretch/>
        </p:blipFill>
        <p:spPr>
          <a:xfrm>
            <a:off x="7192295" y="4063229"/>
            <a:ext cx="3569110" cy="2591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2" name="object 11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 l="8990" t="14107" r="5056" b="15050"/>
          <a:stretch/>
        </p:blipFill>
        <p:spPr>
          <a:xfrm>
            <a:off x="7192293" y="1526409"/>
            <a:ext cx="3569111" cy="2485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100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Текст 3"/>
          <p:cNvSpPr txBox="1">
            <a:spLocks/>
          </p:cNvSpPr>
          <p:nvPr/>
        </p:nvSpPr>
        <p:spPr>
          <a:xfrm>
            <a:off x="368710" y="1474839"/>
            <a:ext cx="6695767" cy="504770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dirty="0">
                <a:latin typeface="Comic Sans MS" panose="030F0702030302020204" pitchFamily="66" charset="0"/>
                <a:cs typeface="Times New Roman" pitchFamily="18" charset="0"/>
              </a:rPr>
              <a:t>Количество групп – </a:t>
            </a:r>
            <a:r>
              <a:rPr lang="ru-RU" sz="3800" dirty="0" smtClean="0">
                <a:latin typeface="Comic Sans MS" panose="030F0702030302020204" pitchFamily="66" charset="0"/>
                <a:cs typeface="Times New Roman" pitchFamily="18" charset="0"/>
              </a:rPr>
              <a:t>17</a:t>
            </a:r>
            <a:endParaRPr lang="ru-RU" sz="3800" dirty="0">
              <a:latin typeface="Comic Sans MS" panose="030F0702030302020204" pitchFamily="66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dirty="0">
                <a:latin typeface="Comic Sans MS" panose="030F0702030302020204" pitchFamily="66" charset="0"/>
                <a:cs typeface="Times New Roman" pitchFamily="18" charset="0"/>
              </a:rPr>
              <a:t>Общее количество воспитанников – </a:t>
            </a:r>
            <a:r>
              <a:rPr lang="ru-RU" sz="3800" dirty="0" smtClean="0">
                <a:latin typeface="Comic Sans MS" panose="030F0702030302020204" pitchFamily="66" charset="0"/>
                <a:cs typeface="Times New Roman" pitchFamily="18" charset="0"/>
              </a:rPr>
              <a:t>504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dirty="0" smtClean="0">
                <a:latin typeface="Comic Sans MS" panose="030F0702030302020204" pitchFamily="66" charset="0"/>
                <a:cs typeface="Times New Roman" pitchFamily="18" charset="0"/>
              </a:rPr>
              <a:t>Детей подготовительных </a:t>
            </a:r>
            <a:r>
              <a:rPr lang="ru-RU" sz="3800" dirty="0">
                <a:latin typeface="Comic Sans MS" panose="030F0702030302020204" pitchFamily="66" charset="0"/>
                <a:cs typeface="Times New Roman" pitchFamily="18" charset="0"/>
              </a:rPr>
              <a:t>к школе </a:t>
            </a:r>
            <a:r>
              <a:rPr lang="ru-RU" sz="3800" dirty="0" smtClean="0">
                <a:latin typeface="Comic Sans MS" panose="030F0702030302020204" pitchFamily="66" charset="0"/>
                <a:cs typeface="Times New Roman" pitchFamily="18" charset="0"/>
              </a:rPr>
              <a:t>групп - 138 </a:t>
            </a:r>
            <a:endParaRPr lang="ru-RU" sz="3800" dirty="0">
              <a:latin typeface="Comic Sans MS" panose="030F0702030302020204" pitchFamily="66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3800" dirty="0">
              <a:latin typeface="Comic Sans MS" panose="030F0702030302020204" pitchFamily="66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dirty="0">
                <a:latin typeface="Comic Sans MS" panose="030F0702030302020204" pitchFamily="66" charset="0"/>
                <a:cs typeface="Times New Roman" pitchFamily="18" charset="0"/>
              </a:rPr>
              <a:t>Укомплектованность педагогами – </a:t>
            </a:r>
            <a:r>
              <a:rPr lang="ru-RU" sz="3800" dirty="0" smtClean="0">
                <a:latin typeface="Comic Sans MS" panose="030F0702030302020204" pitchFamily="66" charset="0"/>
                <a:cs typeface="Times New Roman" pitchFamily="18" charset="0"/>
              </a:rPr>
              <a:t>95%</a:t>
            </a:r>
            <a:endParaRPr lang="ru-RU" sz="3800" dirty="0">
              <a:latin typeface="Comic Sans MS" panose="030F0702030302020204" pitchFamily="66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dirty="0">
                <a:latin typeface="Comic Sans MS" panose="030F0702030302020204" pitchFamily="66" charset="0"/>
                <a:cs typeface="Times New Roman" pitchFamily="18" charset="0"/>
              </a:rPr>
              <a:t>Количество – </a:t>
            </a:r>
            <a:r>
              <a:rPr lang="ru-RU" sz="3800" dirty="0" smtClean="0">
                <a:latin typeface="Comic Sans MS" panose="030F0702030302020204" pitchFamily="66" charset="0"/>
                <a:cs typeface="Times New Roman" pitchFamily="18" charset="0"/>
              </a:rPr>
              <a:t>38 человек</a:t>
            </a:r>
            <a:endParaRPr lang="ru-RU" sz="3800" dirty="0">
              <a:latin typeface="Comic Sans MS" panose="030F0702030302020204" pitchFamily="66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dirty="0">
                <a:latin typeface="Comic Sans MS" panose="030F0702030302020204" pitchFamily="66" charset="0"/>
                <a:cs typeface="Times New Roman" pitchFamily="18" charset="0"/>
              </a:rPr>
              <a:t>Заместитель директора по организации дошкольного образования – </a:t>
            </a:r>
            <a:r>
              <a:rPr lang="ru-RU" sz="3800" dirty="0" smtClean="0">
                <a:latin typeface="Comic Sans MS" panose="030F0702030302020204" pitchFamily="66" charset="0"/>
                <a:cs typeface="Times New Roman" pitchFamily="18" charset="0"/>
              </a:rPr>
              <a:t>1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dirty="0" smtClean="0">
                <a:latin typeface="Comic Sans MS" panose="030F0702030302020204" pitchFamily="66" charset="0"/>
                <a:cs typeface="Times New Roman" pitchFamily="18" charset="0"/>
              </a:rPr>
              <a:t>Старший воспитатель - 1</a:t>
            </a:r>
            <a:endParaRPr lang="ru-RU" sz="3800" dirty="0">
              <a:latin typeface="Comic Sans MS" panose="030F0702030302020204" pitchFamily="66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dirty="0">
                <a:latin typeface="Comic Sans MS" panose="030F0702030302020204" pitchFamily="66" charset="0"/>
                <a:cs typeface="Times New Roman" pitchFamily="18" charset="0"/>
              </a:rPr>
              <a:t>Воспитатели – </a:t>
            </a:r>
            <a:r>
              <a:rPr lang="ru-RU" sz="3800" dirty="0" smtClean="0">
                <a:latin typeface="Comic Sans MS" panose="030F0702030302020204" pitchFamily="66" charset="0"/>
                <a:cs typeface="Times New Roman" pitchFamily="18" charset="0"/>
              </a:rPr>
              <a:t>28</a:t>
            </a:r>
            <a:endParaRPr lang="ru-RU" sz="3800" dirty="0">
              <a:latin typeface="Comic Sans MS" panose="030F0702030302020204" pitchFamily="66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dirty="0">
                <a:latin typeface="Comic Sans MS" panose="030F0702030302020204" pitchFamily="66" charset="0"/>
                <a:cs typeface="Times New Roman" pitchFamily="18" charset="0"/>
              </a:rPr>
              <a:t>Музыкальный руководитель – 2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dirty="0">
                <a:latin typeface="Comic Sans MS" panose="030F0702030302020204" pitchFamily="66" charset="0"/>
                <a:cs typeface="Times New Roman" pitchFamily="18" charset="0"/>
              </a:rPr>
              <a:t>Инструктор по физкультуре – </a:t>
            </a:r>
            <a:r>
              <a:rPr lang="ru-RU" sz="3800" dirty="0" smtClean="0">
                <a:latin typeface="Comic Sans MS" panose="030F0702030302020204" pitchFamily="66" charset="0"/>
                <a:cs typeface="Times New Roman" pitchFamily="18" charset="0"/>
              </a:rPr>
              <a:t>2</a:t>
            </a:r>
            <a:endParaRPr lang="ru-RU" sz="3800" dirty="0">
              <a:latin typeface="Comic Sans MS" panose="030F0702030302020204" pitchFamily="66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dirty="0">
                <a:latin typeface="Comic Sans MS" panose="030F0702030302020204" pitchFamily="66" charset="0"/>
                <a:cs typeface="Times New Roman" pitchFamily="18" charset="0"/>
              </a:rPr>
              <a:t>Учитель-логопед – </a:t>
            </a:r>
            <a:r>
              <a:rPr lang="ru-RU" sz="3800" dirty="0" smtClean="0">
                <a:latin typeface="Comic Sans MS" panose="030F0702030302020204" pitchFamily="66" charset="0"/>
                <a:cs typeface="Times New Roman" pitchFamily="18" charset="0"/>
              </a:rPr>
              <a:t>3</a:t>
            </a:r>
            <a:endParaRPr lang="ru-RU" sz="3800" dirty="0">
              <a:latin typeface="Comic Sans MS" panose="030F0702030302020204" pitchFamily="66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dirty="0">
                <a:latin typeface="Comic Sans MS" panose="030F0702030302020204" pitchFamily="66" charset="0"/>
                <a:cs typeface="Times New Roman" pitchFamily="18" charset="0"/>
              </a:rPr>
              <a:t>Педагог-психолог - 1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3800" dirty="0">
              <a:latin typeface="Comic Sans MS" panose="030F0702030302020204" pitchFamily="66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</a:pP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26337651"/>
              </p:ext>
            </p:extLst>
          </p:nvPr>
        </p:nvGraphicFramePr>
        <p:xfrm>
          <a:off x="6666271" y="1179871"/>
          <a:ext cx="5368413" cy="5342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60168" y="5902586"/>
            <a:ext cx="6288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БК-без категории</a:t>
            </a:r>
          </a:p>
          <a:p>
            <a:r>
              <a:rPr lang="en-US" dirty="0" smtClean="0"/>
              <a:t>I </a:t>
            </a:r>
            <a:r>
              <a:rPr lang="ru-RU" dirty="0" smtClean="0"/>
              <a:t>К – 1 категория</a:t>
            </a:r>
          </a:p>
          <a:p>
            <a:r>
              <a:rPr lang="ru-RU" dirty="0" smtClean="0"/>
              <a:t>ВК – Высшая категория</a:t>
            </a:r>
            <a:endParaRPr lang="ru-RU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3" y="412750"/>
            <a:ext cx="12079287" cy="550863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ПРОЕКТ </a:t>
            </a:r>
            <a:r>
              <a:rPr lang="ru-RU" sz="2800" dirty="0" smtClean="0"/>
              <a:t>ПРЕДШКОЛА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СТАНДАРТ ДЕТСКОГО САДА</a:t>
            </a:r>
            <a:br>
              <a:rPr lang="ru-RU" sz="2800" dirty="0"/>
            </a:br>
            <a:r>
              <a:rPr lang="ru-RU" sz="2800" dirty="0"/>
              <a:t>в образовательном комплексе</a:t>
            </a:r>
          </a:p>
        </p:txBody>
      </p:sp>
    </p:spTree>
    <p:extLst>
      <p:ext uri="{BB962C8B-B14F-4D97-AF65-F5344CB8AC3E}">
        <p14:creationId xmlns:p14="http://schemas.microsoft.com/office/powerpoint/2010/main" val="395550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82764"/>
              </p:ext>
            </p:extLst>
          </p:nvPr>
        </p:nvGraphicFramePr>
        <p:xfrm>
          <a:off x="-1" y="2181727"/>
          <a:ext cx="12192000" cy="47163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8400"/>
                <a:gridCol w="2438400"/>
                <a:gridCol w="2438400"/>
                <a:gridCol w="2438400"/>
                <a:gridCol w="2438400"/>
              </a:tblGrid>
              <a:tr h="24063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1006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12955"/>
            <a:ext cx="12192000" cy="549996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ПРОЕКТ </a:t>
            </a:r>
            <a:r>
              <a:rPr lang="ru-RU" sz="2800" dirty="0" smtClean="0"/>
              <a:t>ПРЕДШКОЛА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СТАНДАРТ ДЕТСКОГО САДА</a:t>
            </a:r>
            <a:br>
              <a:rPr lang="ru-RU" sz="2800" dirty="0"/>
            </a:br>
            <a:r>
              <a:rPr lang="ru-RU" sz="2800" dirty="0"/>
              <a:t>в образовательном комплексе</a:t>
            </a:r>
          </a:p>
        </p:txBody>
      </p:sp>
      <p:sp>
        <p:nvSpPr>
          <p:cNvPr id="60" name="Текст 3"/>
          <p:cNvSpPr txBox="1">
            <a:spLocks/>
          </p:cNvSpPr>
          <p:nvPr/>
        </p:nvSpPr>
        <p:spPr>
          <a:xfrm>
            <a:off x="3657600" y="1397434"/>
            <a:ext cx="4837471" cy="3871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dirty="0" smtClean="0">
                <a:latin typeface="Comic Sans MS" panose="030F0702030302020204" pitchFamily="66" charset="0"/>
                <a:cs typeface="Times New Roman" pitchFamily="18" charset="0"/>
              </a:rPr>
              <a:t>РАБОЧАЯ ГРУППА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</a:pP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-4647"/>
            <a:ext cx="2935706" cy="2122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Седа\Downloads\image-19-07-23-12-29-1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383" y="145383"/>
            <a:ext cx="1420875" cy="189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05947" y="640956"/>
            <a:ext cx="2294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omic Sans MS" panose="030F0702030302020204" pitchFamily="66" charset="0"/>
              </a:rPr>
              <a:t>Директор </a:t>
            </a:r>
          </a:p>
          <a:p>
            <a:pPr algn="ctr"/>
            <a:r>
              <a:rPr lang="ru-RU" sz="1600" b="1" dirty="0" smtClean="0">
                <a:latin typeface="Comic Sans MS" panose="030F0702030302020204" pitchFamily="66" charset="0"/>
              </a:rPr>
              <a:t>МБОУ СОШ № 3 </a:t>
            </a:r>
          </a:p>
          <a:p>
            <a:pPr algn="ctr"/>
            <a:r>
              <a:rPr lang="ru-RU" sz="1600" b="1" dirty="0" smtClean="0">
                <a:latin typeface="Comic Sans MS" panose="030F0702030302020204" pitchFamily="66" charset="0"/>
              </a:rPr>
              <a:t>Волков И.И.</a:t>
            </a:r>
            <a:endParaRPr lang="ru-RU" sz="1600" b="1" dirty="0">
              <a:latin typeface="Comic Sans MS" panose="030F0702030302020204" pitchFamily="66" charset="0"/>
            </a:endParaRPr>
          </a:p>
        </p:txBody>
      </p:sp>
      <p:pic>
        <p:nvPicPr>
          <p:cNvPr id="1027" name="Picture 3" descr="C:\Users\Седа\Downloads\image-19-07-23-12-29-9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048" y="86617"/>
            <a:ext cx="1556082" cy="1939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359853" y="-4647"/>
            <a:ext cx="1832145" cy="2122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212130" y="378877"/>
            <a:ext cx="19798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omic Sans MS" panose="030F0702030302020204" pitchFamily="66" charset="0"/>
              </a:rPr>
              <a:t>Заместитель директора</a:t>
            </a:r>
          </a:p>
          <a:p>
            <a:pPr algn="ctr"/>
            <a:r>
              <a:rPr lang="ru-RU" sz="1400" b="1" dirty="0" smtClean="0">
                <a:latin typeface="Comic Sans MS" panose="030F0702030302020204" pitchFamily="66" charset="0"/>
              </a:rPr>
              <a:t> по организации дошкольной </a:t>
            </a:r>
          </a:p>
          <a:p>
            <a:pPr algn="ctr"/>
            <a:r>
              <a:rPr lang="ru-RU" sz="1400" b="1" dirty="0" smtClean="0">
                <a:latin typeface="Comic Sans MS" panose="030F0702030302020204" pitchFamily="66" charset="0"/>
              </a:rPr>
              <a:t>работы </a:t>
            </a:r>
          </a:p>
          <a:p>
            <a:pPr algn="ctr"/>
            <a:r>
              <a:rPr lang="ru-RU" sz="1400" b="1" dirty="0" smtClean="0">
                <a:latin typeface="Comic Sans MS" panose="030F0702030302020204" pitchFamily="66" charset="0"/>
              </a:rPr>
              <a:t>Минулина Н.Н.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55354" y="2222088"/>
            <a:ext cx="2037349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omic Sans MS" panose="030F0702030302020204" pitchFamily="66" charset="0"/>
              </a:rPr>
              <a:t>Учитель</a:t>
            </a:r>
          </a:p>
          <a:p>
            <a:pPr algn="ctr"/>
            <a:r>
              <a:rPr lang="ru-RU" sz="1400" dirty="0" smtClean="0">
                <a:latin typeface="Comic Sans MS" panose="030F0702030302020204" pitchFamily="66" charset="0"/>
              </a:rPr>
              <a:t>Исаева И.Н.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pic>
        <p:nvPicPr>
          <p:cNvPr id="1030" name="Picture 6" descr="C:\Users\Седа\Downloads\image-19-07-23-12-29-5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410" y="5187916"/>
            <a:ext cx="1280640" cy="1670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885154" y="2195504"/>
            <a:ext cx="2230037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Comic Sans MS" panose="030F0702030302020204" pitchFamily="66" charset="0"/>
              </a:rPr>
              <a:t>Учитель</a:t>
            </a:r>
          </a:p>
          <a:p>
            <a:pPr algn="ctr"/>
            <a:r>
              <a:rPr lang="ru-RU" sz="1400" dirty="0" err="1">
                <a:latin typeface="Comic Sans MS" panose="030F0702030302020204" pitchFamily="66" charset="0"/>
              </a:rPr>
              <a:t>Комракова</a:t>
            </a:r>
            <a:r>
              <a:rPr lang="ru-RU" sz="1400" dirty="0">
                <a:latin typeface="Comic Sans MS" panose="030F0702030302020204" pitchFamily="66" charset="0"/>
              </a:rPr>
              <a:t> О.Н.</a:t>
            </a:r>
          </a:p>
        </p:txBody>
      </p:sp>
      <p:pic>
        <p:nvPicPr>
          <p:cNvPr id="1031" name="Picture 7" descr="C:\Users\Седа\Downloads\image-19-07-23-12-29-3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87" y="2726489"/>
            <a:ext cx="1221077" cy="1761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96956" y="2203269"/>
            <a:ext cx="2261937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omic Sans MS" panose="030F0702030302020204" pitchFamily="66" charset="0"/>
              </a:rPr>
              <a:t>Методист</a:t>
            </a:r>
          </a:p>
          <a:p>
            <a:pPr algn="ctr"/>
            <a:r>
              <a:rPr lang="ru-RU" sz="1400" dirty="0" smtClean="0">
                <a:latin typeface="Comic Sans MS" panose="030F0702030302020204" pitchFamily="66" charset="0"/>
              </a:rPr>
              <a:t>Чупеева Н.В.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pic>
        <p:nvPicPr>
          <p:cNvPr id="1034" name="Picture 10" descr="C:\Users\Седа\Downloads\image-19-07-23-12-29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4" r="7679"/>
          <a:stretch/>
        </p:blipFill>
        <p:spPr bwMode="auto">
          <a:xfrm>
            <a:off x="617388" y="5129766"/>
            <a:ext cx="1355790" cy="1696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Седа\Downloads\image-19-07-23-12-29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597" y="2745309"/>
            <a:ext cx="1326599" cy="1742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8270" y="4606546"/>
            <a:ext cx="2170623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omic Sans MS" panose="030F0702030302020204" pitchFamily="66" charset="0"/>
              </a:rPr>
              <a:t>Воспитатель</a:t>
            </a:r>
          </a:p>
          <a:p>
            <a:pPr algn="ctr"/>
            <a:r>
              <a:rPr lang="ru-RU" sz="1400" dirty="0" smtClean="0">
                <a:latin typeface="Comic Sans MS" panose="030F0702030302020204" pitchFamily="66" charset="0"/>
              </a:rPr>
              <a:t>Бакиева Г.А.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63174" y="2203270"/>
            <a:ext cx="2226321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omic Sans MS" panose="030F0702030302020204" pitchFamily="66" charset="0"/>
              </a:rPr>
              <a:t>Учитель-логопед </a:t>
            </a:r>
          </a:p>
          <a:p>
            <a:pPr algn="ctr"/>
            <a:r>
              <a:rPr lang="ru-RU" sz="1400" dirty="0" smtClean="0">
                <a:latin typeface="Comic Sans MS" panose="030F0702030302020204" pitchFamily="66" charset="0"/>
              </a:rPr>
              <a:t>Артемьева Ю.М.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444964" y="2222088"/>
            <a:ext cx="2100213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omic Sans MS" panose="030F0702030302020204" pitchFamily="66" charset="0"/>
              </a:rPr>
              <a:t>Учитель</a:t>
            </a:r>
          </a:p>
          <a:p>
            <a:pPr algn="ctr"/>
            <a:r>
              <a:rPr lang="ru-RU" sz="1400" dirty="0" smtClean="0">
                <a:latin typeface="Comic Sans MS" panose="030F0702030302020204" pitchFamily="66" charset="0"/>
              </a:rPr>
              <a:t>Иванова Т.А.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5"/>
          <a:stretch/>
        </p:blipFill>
        <p:spPr>
          <a:xfrm>
            <a:off x="3037695" y="5010549"/>
            <a:ext cx="1303655" cy="1815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077" y="5194232"/>
            <a:ext cx="1131637" cy="1631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2655354" y="4619579"/>
            <a:ext cx="2068339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omic Sans MS" panose="030F0702030302020204" pitchFamily="66" charset="0"/>
              </a:rPr>
              <a:t>Воспитатель</a:t>
            </a:r>
          </a:p>
          <a:p>
            <a:pPr algn="ctr"/>
            <a:r>
              <a:rPr lang="ru-RU" sz="1400" dirty="0" smtClean="0">
                <a:latin typeface="Comic Sans MS" panose="030F0702030302020204" pitchFamily="66" charset="0"/>
              </a:rPr>
              <a:t>Петрова Е.В..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21156" y="4619579"/>
            <a:ext cx="2068339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omic Sans MS" panose="030F0702030302020204" pitchFamily="66" charset="0"/>
              </a:rPr>
              <a:t>Воспитатель</a:t>
            </a:r>
          </a:p>
          <a:p>
            <a:pPr algn="ctr"/>
            <a:r>
              <a:rPr lang="ru-RU" sz="1400" dirty="0" smtClean="0">
                <a:latin typeface="Comic Sans MS" panose="030F0702030302020204" pitchFamily="66" charset="0"/>
              </a:rPr>
              <a:t>Лапшинова Н.В.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57693" y="4664696"/>
            <a:ext cx="2068339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omic Sans MS" panose="030F0702030302020204" pitchFamily="66" charset="0"/>
              </a:rPr>
              <a:t>Воспитатель</a:t>
            </a:r>
          </a:p>
          <a:p>
            <a:pPr algn="ctr"/>
            <a:r>
              <a:rPr lang="ru-RU" sz="1400" dirty="0" smtClean="0">
                <a:latin typeface="Comic Sans MS" panose="030F0702030302020204" pitchFamily="66" charset="0"/>
              </a:rPr>
              <a:t>Гранковская Н.В.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046852" y="4682118"/>
            <a:ext cx="2068339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omic Sans MS" panose="030F0702030302020204" pitchFamily="66" charset="0"/>
              </a:rPr>
              <a:t>Воспитатель</a:t>
            </a:r>
          </a:p>
          <a:p>
            <a:pPr algn="ctr"/>
            <a:r>
              <a:rPr lang="ru-RU" sz="1400" dirty="0" err="1" smtClean="0">
                <a:latin typeface="Comic Sans MS" panose="030F0702030302020204" pitchFamily="66" charset="0"/>
              </a:rPr>
              <a:t>Агаджанова</a:t>
            </a:r>
            <a:r>
              <a:rPr lang="ru-RU" sz="1400" dirty="0" smtClean="0">
                <a:latin typeface="Comic Sans MS" panose="030F0702030302020204" pitchFamily="66" charset="0"/>
              </a:rPr>
              <a:t> Н.В.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pic>
        <p:nvPicPr>
          <p:cNvPr id="36" name="Рисунок 35" descr="Иванова Татьяна Александровна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962" y="2773300"/>
            <a:ext cx="1143000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Рисунок 36" descr="Исаева Ирина Николаевна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0" r="17257"/>
          <a:stretch/>
        </p:blipFill>
        <p:spPr bwMode="auto">
          <a:xfrm>
            <a:off x="3015262" y="2797766"/>
            <a:ext cx="1242060" cy="1722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Рисунок 37" descr="Комракова Ольга Николаевна"/>
          <p:cNvPicPr/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3" t="6717" r="12236" b="16468"/>
          <a:stretch/>
        </p:blipFill>
        <p:spPr bwMode="auto">
          <a:xfrm>
            <a:off x="10393863" y="2813261"/>
            <a:ext cx="1095733" cy="1691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Рисунок 34" descr="https://mbdou74.edummr.ru/wp-content/uploads/2023/02/PHOTO-2023-02-09-11-40-25.jp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962" y="5187916"/>
            <a:ext cx="1145311" cy="1670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32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12955"/>
            <a:ext cx="12192000" cy="549996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ПРОЕКТ </a:t>
            </a:r>
            <a:r>
              <a:rPr lang="ru-RU" sz="2800" dirty="0" smtClean="0"/>
              <a:t>ПРЕДШКОЛА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СТАНДАРТ ДЕТСКОГО САДА</a:t>
            </a:r>
            <a:br>
              <a:rPr lang="ru-RU" sz="2800" dirty="0"/>
            </a:br>
            <a:r>
              <a:rPr lang="ru-RU" sz="2800" dirty="0"/>
              <a:t>в образовательном комплексе</a:t>
            </a:r>
          </a:p>
        </p:txBody>
      </p:sp>
      <p:sp>
        <p:nvSpPr>
          <p:cNvPr id="60" name="Текст 3"/>
          <p:cNvSpPr txBox="1">
            <a:spLocks/>
          </p:cNvSpPr>
          <p:nvPr/>
        </p:nvSpPr>
        <p:spPr>
          <a:xfrm>
            <a:off x="2536723" y="1397434"/>
            <a:ext cx="7167716" cy="5198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>
                <a:latin typeface="Comic Sans MS" panose="030F0702030302020204" pitchFamily="66" charset="0"/>
                <a:cs typeface="Times New Roman" pitchFamily="18" charset="0"/>
              </a:rPr>
              <a:t>РАЗВИВАЮЩАЯ ПРЕДМЕТНО-ПРОСТРАНСТВЕННАЯ СРЕДА</a:t>
            </a:r>
          </a:p>
          <a:p>
            <a:pPr algn="ctr">
              <a:lnSpc>
                <a:spcPct val="170000"/>
              </a:lnSpc>
            </a:pP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940" y="2015123"/>
            <a:ext cx="2224213" cy="1486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7370" y="3589661"/>
            <a:ext cx="2176783" cy="1473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9940" y="5204545"/>
            <a:ext cx="2241997" cy="1547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20082" y="2271126"/>
            <a:ext cx="2246982" cy="1997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09439" y="2015124"/>
            <a:ext cx="1842772" cy="1537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object 3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09439" y="5362504"/>
            <a:ext cx="1986062" cy="1342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object 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09439" y="3695937"/>
            <a:ext cx="1986062" cy="1508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object 4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76338" y="4450241"/>
            <a:ext cx="2288486" cy="2010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71320" y="3555544"/>
            <a:ext cx="2141104" cy="1426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286116" y="2061308"/>
            <a:ext cx="2124127" cy="1447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object 3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444042" y="3660572"/>
            <a:ext cx="2009833" cy="1402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object 3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356777" y="5204545"/>
            <a:ext cx="2097098" cy="1393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object 4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704439" y="5157915"/>
            <a:ext cx="2107985" cy="1547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object 5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704438" y="2064001"/>
            <a:ext cx="2107985" cy="139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9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12955"/>
            <a:ext cx="12192000" cy="549996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ПРОЕКТ </a:t>
            </a:r>
            <a:r>
              <a:rPr lang="ru-RU" sz="2800" dirty="0" smtClean="0"/>
              <a:t>ПРЕДШКОЛА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СТАНДАРТ ДЕТСКОГО САДА</a:t>
            </a:r>
            <a:br>
              <a:rPr lang="ru-RU" sz="2800" dirty="0"/>
            </a:br>
            <a:r>
              <a:rPr lang="ru-RU" sz="2800" dirty="0"/>
              <a:t>в образовательном комплексе</a:t>
            </a:r>
          </a:p>
        </p:txBody>
      </p:sp>
      <p:sp>
        <p:nvSpPr>
          <p:cNvPr id="60" name="Текст 3"/>
          <p:cNvSpPr txBox="1">
            <a:spLocks/>
          </p:cNvSpPr>
          <p:nvPr/>
        </p:nvSpPr>
        <p:spPr>
          <a:xfrm>
            <a:off x="3718139" y="1657362"/>
            <a:ext cx="5085347" cy="5198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>
                <a:latin typeface="Comic Sans MS" panose="030F0702030302020204" pitchFamily="66" charset="0"/>
                <a:cs typeface="Times New Roman" pitchFamily="18" charset="0"/>
              </a:rPr>
              <a:t>Социально-значимые проекты</a:t>
            </a:r>
          </a:p>
          <a:p>
            <a:pPr algn="ctr">
              <a:lnSpc>
                <a:spcPct val="170000"/>
              </a:lnSpc>
            </a:pP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Седа\Desktop\Для воспитателя\Отчеты\Фото\День птиц 2021\7185f736-574e-4e3c-bea7-9971fc2a0f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807" y="2753992"/>
            <a:ext cx="2907146" cy="2175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39102" y="2262456"/>
            <a:ext cx="4643423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ctr"/>
            <a:r>
              <a:rPr lang="ru-RU" b="1" dirty="0" smtClean="0">
                <a:latin typeface="Comic Sans MS" panose="030F0702030302020204" pitchFamily="66" charset="0"/>
              </a:rPr>
              <a:t>Социально-значимые проекты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Покормите птиц зимой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Эко- марафон «Сдай макулатуру- спаси дерево»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Братья наши меньшие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Помним, гордимся!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Водители, вы тоже родители!</a:t>
            </a:r>
          </a:p>
        </p:txBody>
      </p:sp>
      <p:pic>
        <p:nvPicPr>
          <p:cNvPr id="2053" name="Picture 5" descr="C:\Users\Седа\Desktop\Для воспитателя\Отчеты\Фото\80 лет битвы под Москвой\80 лет 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5" t="2367" r="25722" b="27096"/>
          <a:stretch/>
        </p:blipFill>
        <p:spPr bwMode="auto">
          <a:xfrm>
            <a:off x="2906392" y="4693004"/>
            <a:ext cx="1119994" cy="2075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Седа\Desktop\Для воспитателя\Отчеты\Фото\День ПДД\BE3A0CA1-BB64-4AAE-AD8D-E65A0E3741EE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7"/>
          <a:stretch/>
        </p:blipFill>
        <p:spPr bwMode="auto">
          <a:xfrm>
            <a:off x="8958901" y="177235"/>
            <a:ext cx="2955052" cy="2440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Седа\Desktop\Для воспитателя\Отчеты\Фото\День Победы 2022\780CA3D2-446C-4747-865B-1F224AB08ADF — копия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37" r="9053" b="22780"/>
          <a:stretch/>
        </p:blipFill>
        <p:spPr bwMode="auto">
          <a:xfrm>
            <a:off x="4203032" y="4454475"/>
            <a:ext cx="4620126" cy="2313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Седа\Downloads\image-19-07-23-12-36-1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15" y="4759229"/>
            <a:ext cx="2485232" cy="2026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еда\Downloads\image-19-07-23-12-36-2.jpe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2" t="32445" b="30098"/>
          <a:stretch/>
        </p:blipFill>
        <p:spPr bwMode="auto">
          <a:xfrm>
            <a:off x="9006807" y="5137639"/>
            <a:ext cx="2907146" cy="1657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Седа\Downloads\image-19-07-23-12-36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7" t="22228" r="2430"/>
          <a:stretch/>
        </p:blipFill>
        <p:spPr bwMode="auto">
          <a:xfrm>
            <a:off x="161715" y="177235"/>
            <a:ext cx="3304674" cy="2228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Седа\Downloads\image-19-07-23-12-36-3.jpe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6" r="5879" b="6911"/>
          <a:stretch/>
        </p:blipFill>
        <p:spPr bwMode="auto">
          <a:xfrm>
            <a:off x="161715" y="2513817"/>
            <a:ext cx="3669897" cy="2031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9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/>
              <a:t>ПРОЕКТ ПРЕДШКОЛА</a:t>
            </a:r>
            <a:br>
              <a:rPr lang="ru-RU" sz="2800" dirty="0"/>
            </a:br>
            <a:r>
              <a:rPr lang="ru-RU" sz="2800" dirty="0"/>
              <a:t>СТАНДАРТ ДЕТСКОГО САДА</a:t>
            </a:r>
            <a:br>
              <a:rPr lang="ru-RU" sz="2800" dirty="0"/>
            </a:br>
            <a:r>
              <a:rPr lang="ru-RU" sz="2800" dirty="0"/>
              <a:t>в образовательном комплексе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18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18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1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18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1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  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74309" y="1548647"/>
            <a:ext cx="4853355" cy="461024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ВЗАИМОДЕЙСТВИЕ С РОДИТЕЛЯМИ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3" cstate="print"/>
          <a:srcRect l="8706" t="10477" r="17514" b="19706"/>
          <a:stretch/>
        </p:blipFill>
        <p:spPr bwMode="auto">
          <a:xfrm>
            <a:off x="1407233" y="4688641"/>
            <a:ext cx="2209800" cy="176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IMG_7461-1-1024x768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12404" y="2575980"/>
            <a:ext cx="2283460" cy="1712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7498.JPG"/>
          <p:cNvPicPr/>
          <p:nvPr/>
        </p:nvPicPr>
        <p:blipFill>
          <a:blip r:embed="rId5" cstate="print">
            <a:lum bright="20000"/>
          </a:blip>
          <a:srcRect r="7914" b="16547"/>
          <a:stretch>
            <a:fillRect/>
          </a:stretch>
        </p:blipFill>
        <p:spPr>
          <a:xfrm>
            <a:off x="5992629" y="2637575"/>
            <a:ext cx="2552065" cy="165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 rotWithShape="1">
          <a:blip r:embed="rId6" cstate="print"/>
          <a:srcRect l="8301" t="9374" r="16448" b="18093"/>
          <a:stretch/>
        </p:blipFill>
        <p:spPr>
          <a:xfrm>
            <a:off x="9041459" y="2580426"/>
            <a:ext cx="2552065" cy="1708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F:\2021-2022\Возложение венков к памятнику\20220506_09541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62531" y="4816149"/>
            <a:ext cx="2541139" cy="1510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C:\Users\Dou74\Downloads\Селфи Пристегнись! (1)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270" y="4713931"/>
            <a:ext cx="2283460" cy="166306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276110" y="2574251"/>
            <a:ext cx="2696570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omic Sans MS" panose="030F0702030302020204" pitchFamily="66" charset="0"/>
              </a:rPr>
              <a:t>Мероприятия:</a:t>
            </a:r>
          </a:p>
          <a:p>
            <a:r>
              <a:rPr lang="ru-RU" sz="1600" dirty="0" smtClean="0">
                <a:latin typeface="Comic Sans MS" panose="030F0702030302020204" pitchFamily="66" charset="0"/>
              </a:rPr>
              <a:t>Праздничные утренники</a:t>
            </a:r>
          </a:p>
          <a:p>
            <a:r>
              <a:rPr lang="ru-RU" sz="1600" dirty="0" smtClean="0">
                <a:latin typeface="Comic Sans MS" panose="030F0702030302020204" pitchFamily="66" charset="0"/>
              </a:rPr>
              <a:t>Физкультурные досуги</a:t>
            </a:r>
          </a:p>
          <a:p>
            <a:r>
              <a:rPr lang="ru-RU" sz="1600" dirty="0" smtClean="0">
                <a:latin typeface="Comic Sans MS" panose="030F0702030302020204" pitchFamily="66" charset="0"/>
              </a:rPr>
              <a:t>Акции по БДД</a:t>
            </a:r>
          </a:p>
          <a:p>
            <a:r>
              <a:rPr lang="ru-RU" sz="1600" dirty="0" smtClean="0">
                <a:latin typeface="Comic Sans MS" panose="030F0702030302020204" pitchFamily="66" charset="0"/>
              </a:rPr>
              <a:t>Посещение мемориального </a:t>
            </a:r>
          </a:p>
          <a:p>
            <a:r>
              <a:rPr lang="ru-RU" sz="1600" dirty="0" smtClean="0">
                <a:latin typeface="Comic Sans MS" panose="030F0702030302020204" pitchFamily="66" charset="0"/>
              </a:rPr>
              <a:t>Комплекса</a:t>
            </a:r>
          </a:p>
          <a:p>
            <a:r>
              <a:rPr lang="ru-RU" sz="1600" dirty="0" smtClean="0">
                <a:latin typeface="Comic Sans MS" panose="030F0702030302020204" pitchFamily="66" charset="0"/>
              </a:rPr>
              <a:t>Туризм</a:t>
            </a:r>
          </a:p>
        </p:txBody>
      </p:sp>
    </p:spTree>
    <p:extLst>
      <p:ext uri="{BB962C8B-B14F-4D97-AF65-F5344CB8AC3E}">
        <p14:creationId xmlns:p14="http://schemas.microsoft.com/office/powerpoint/2010/main" val="123123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12955"/>
            <a:ext cx="12192000" cy="549996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ПРОЕКТ </a:t>
            </a:r>
            <a:r>
              <a:rPr lang="ru-RU" sz="2800" dirty="0" smtClean="0"/>
              <a:t>ПРЕДШКОЛА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СТАНДАРТ ДЕТСКОГО САДА</a:t>
            </a:r>
            <a:br>
              <a:rPr lang="ru-RU" sz="2800" dirty="0"/>
            </a:br>
            <a:r>
              <a:rPr lang="ru-RU" sz="2800" dirty="0"/>
              <a:t>в образовательном комплексе</a:t>
            </a:r>
          </a:p>
        </p:txBody>
      </p:sp>
      <p:sp>
        <p:nvSpPr>
          <p:cNvPr id="60" name="Текст 3"/>
          <p:cNvSpPr txBox="1">
            <a:spLocks/>
          </p:cNvSpPr>
          <p:nvPr/>
        </p:nvSpPr>
        <p:spPr>
          <a:xfrm>
            <a:off x="1828800" y="1397434"/>
            <a:ext cx="8568813" cy="5346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500" dirty="0">
                <a:latin typeface="Comic Sans MS" panose="030F0702030302020204" pitchFamily="66" charset="0"/>
                <a:cs typeface="Times New Roman" pitchFamily="18" charset="0"/>
              </a:rPr>
              <a:t>Сотрудничество дошкольных групп </a:t>
            </a:r>
            <a:r>
              <a:rPr lang="ru-RU" sz="5500" dirty="0" smtClean="0">
                <a:latin typeface="Comic Sans MS" panose="030F0702030302020204" pitchFamily="66" charset="0"/>
                <a:cs typeface="Times New Roman" pitchFamily="18" charset="0"/>
              </a:rPr>
              <a:t>с </a:t>
            </a:r>
            <a:r>
              <a:rPr lang="ru-RU" sz="5500" dirty="0">
                <a:latin typeface="Comic Sans MS" panose="030F0702030302020204" pitchFamily="66" charset="0"/>
                <a:cs typeface="Times New Roman" pitchFamily="18" charset="0"/>
              </a:rPr>
              <a:t>начальной школой</a:t>
            </a:r>
            <a:endParaRPr lang="ru-RU" sz="5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1056" y="2085653"/>
            <a:ext cx="2025445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omic Sans MS" panose="030F0702030302020204" pitchFamily="66" charset="0"/>
              </a:rPr>
              <a:t>Мероприятия: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>
                <a:latin typeface="Comic Sans MS" panose="030F0702030302020204" pitchFamily="66" charset="0"/>
              </a:rPr>
              <a:t>Мастер-классы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>
                <a:latin typeface="Comic Sans MS" panose="030F0702030302020204" pitchFamily="66" charset="0"/>
              </a:rPr>
              <a:t>Акции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>
                <a:latin typeface="Comic Sans MS" panose="030F0702030302020204" pitchFamily="66" charset="0"/>
              </a:rPr>
              <a:t>Экскурсии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>
                <a:latin typeface="Comic Sans MS" panose="030F0702030302020204" pitchFamily="66" charset="0"/>
              </a:rPr>
              <a:t>Спортивные мероприятия</a:t>
            </a:r>
          </a:p>
        </p:txBody>
      </p:sp>
      <p:pic>
        <p:nvPicPr>
          <p:cNvPr id="1026" name="Picture 2" descr="C:\Users\Седа\Downloads\image-19-07-23-07-25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42" b="18548"/>
          <a:stretch/>
        </p:blipFill>
        <p:spPr bwMode="auto">
          <a:xfrm>
            <a:off x="118874" y="4616860"/>
            <a:ext cx="3125771" cy="2107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еда\Downloads\image-19-07-23-07-25-2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7" t="6344" r="12742"/>
          <a:stretch/>
        </p:blipFill>
        <p:spPr bwMode="auto">
          <a:xfrm>
            <a:off x="2518143" y="2085653"/>
            <a:ext cx="2933218" cy="2494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еда\Downloads\image-19-07-23-07-25-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009" y="4527754"/>
            <a:ext cx="1886039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Седа\Downloads\image-19-07-23-07-25-7 (1)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3" t="8548" r="4695" b="6586"/>
          <a:stretch/>
        </p:blipFill>
        <p:spPr bwMode="auto">
          <a:xfrm>
            <a:off x="9996831" y="2085653"/>
            <a:ext cx="1943217" cy="2293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Седа\Downloads\image-19-07-23-07-25-5 (1).jpe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39" b="22294"/>
          <a:stretch/>
        </p:blipFill>
        <p:spPr bwMode="auto">
          <a:xfrm>
            <a:off x="3364307" y="4820806"/>
            <a:ext cx="4041371" cy="1699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Седа\Downloads\image-19-07-23-07-25-6.jpe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6" b="17958"/>
          <a:stretch/>
        </p:blipFill>
        <p:spPr bwMode="auto">
          <a:xfrm>
            <a:off x="5604386" y="2085653"/>
            <a:ext cx="4259709" cy="2442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Седа\Downloads\image-19-07-23-07-25-1 (1).jpe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2" b="39516"/>
          <a:stretch/>
        </p:blipFill>
        <p:spPr bwMode="auto">
          <a:xfrm>
            <a:off x="7506073" y="4820807"/>
            <a:ext cx="2490758" cy="1664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64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304</Words>
  <Application>Microsoft Office PowerPoint</Application>
  <PresentationFormat>Широкоэкранный</PresentationFormat>
  <Paragraphs>98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Comic Sans MS</vt:lpstr>
      <vt:lpstr>Times New Roman</vt:lpstr>
      <vt:lpstr>Тема Office</vt:lpstr>
      <vt:lpstr>муниципальное бюджетное общеобразовательное учреждение  «Средняя общеобразовательная школа №3» Дошкольное отделение «Одуванчик» г. о Мытищи Московская область</vt:lpstr>
      <vt:lpstr>ПРОЕКТ ПРЕДШКОЛА СТАНДАРТ ДЕТСКОГО САДА в образовательном комплексе</vt:lpstr>
      <vt:lpstr>ПРОЕКТ ПРЕДШКОЛА СТАНДАРТ ДЕТСКОГО САДА в образовательном комплексе</vt:lpstr>
      <vt:lpstr>ПРОЕКТ ПРЕДШКОЛА СТАНДАРТ ДЕТСКОГО САДА в образовательном комплексе</vt:lpstr>
      <vt:lpstr>ПРОЕКТ ПРЕДШКОЛА СТАНДАРТ ДЕТСКОГО САДА в образовательном комплексе</vt:lpstr>
      <vt:lpstr>ПРОЕКТ ПРЕДШКОЛА СТАНДАРТ ДЕТСКОГО САДА в образовательном комплексе</vt:lpstr>
      <vt:lpstr>ПРОЕКТ ПРЕДШКОЛА СТАНДАРТ ДЕТСКОГО САДА в образовательном комплексе</vt:lpstr>
      <vt:lpstr>ПРОЕКТ ПРЕДШКОЛА СТАНДАРТ ДЕТСКОГО САДА в образовательном комплексе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Марина Маркасьян</dc:creator>
  <cp:lastModifiedBy>Dou74</cp:lastModifiedBy>
  <cp:revision>32</cp:revision>
  <dcterms:created xsi:type="dcterms:W3CDTF">2023-02-11T08:11:06Z</dcterms:created>
  <dcterms:modified xsi:type="dcterms:W3CDTF">2023-11-20T08:16:01Z</dcterms:modified>
</cp:coreProperties>
</file>