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7" r:id="rId5"/>
    <p:sldId id="268" r:id="rId6"/>
    <p:sldId id="265" r:id="rId7"/>
    <p:sldId id="264" r:id="rId8"/>
    <p:sldId id="257" r:id="rId9"/>
    <p:sldId id="266" r:id="rId10"/>
    <p:sldId id="276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30D"/>
    <a:srgbClr val="422C16"/>
    <a:srgbClr val="0C788E"/>
    <a:srgbClr val="006666"/>
    <a:srgbClr val="008080"/>
    <a:srgbClr val="800000"/>
    <a:srgbClr val="660033"/>
    <a:srgbClr val="336699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3369" autoAdjust="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1285852" y="1357298"/>
            <a:ext cx="6594501" cy="576262"/>
          </a:xfrm>
        </p:spPr>
        <p:txBody>
          <a:bodyPr/>
          <a:lstStyle/>
          <a:p>
            <a:r>
              <a:rPr lang="ru-RU" sz="5400" dirty="0" smtClean="0">
                <a:solidFill>
                  <a:srgbClr val="1FA30D"/>
                </a:solidFill>
              </a:rPr>
              <a:t>Профилактика плоскостопия и нарушения осанки</a:t>
            </a:r>
            <a:endParaRPr lang="es-ES" sz="5400" dirty="0">
              <a:solidFill>
                <a:srgbClr val="1FA30D"/>
              </a:solidFill>
            </a:endParaRPr>
          </a:p>
        </p:txBody>
      </p:sp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1979712" y="4221088"/>
            <a:ext cx="5761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336699"/>
                </a:solidFill>
              </a:rPr>
              <a:t>Подготовила: инструктор по физической культуре Малахова О.А.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omic Sans MS" pitchFamily="66" charset="0"/>
              </a:rPr>
              <a:t>Нарушение осанки </a:t>
            </a:r>
            <a:r>
              <a:rPr lang="ru-RU" sz="2000" dirty="0" smtClean="0">
                <a:latin typeface="Comic Sans MS" pitchFamily="66" charset="0"/>
              </a:rPr>
              <a:t>– это устойчивое отклонение туловища от нормального положения. Сопровождается усилением или сглаживанием физиологических изгибов позвоночника.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	Хотя осанка в определенной степени является генетически детерминированной (обусловленной наследственными  факторами), зависит от особенностей телосложения и формируется преимущественно в детские и юношеские годы, она может быть изменена путем укрепления мышц и выработки новых двигательных стереотипов.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	Для ребенка надо заранее приготовить удобную, легкую одежду, на ноги можно подобрать не скользкую спортивную обувь (или вообще делать гимнастику босиком).  Упражнения важно выполнять регулярно, не менее двух раз в неделю Основная нагрузка приходится на мышцы спины и на позвоночник, поэтому все действия нужно проводить плавно, в медленном темпе. Если во время гимнастики ребенок почувствовал боль, упражнения следует прекратить – возможно ребенок делает его не правильно.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ГЛАВНОЕ – СИСТЕМАТИЧНОСТЬ!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И КОНЕЧНО, ЛИЧНЫЙ ПРИМЕР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Педсовет 2022\IMG_E5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3994121" cy="47426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1663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Профилактика нарушения осанки у детей</a:t>
            </a:r>
          </a:p>
        </p:txBody>
      </p:sp>
      <p:pic>
        <p:nvPicPr>
          <p:cNvPr id="1028" name="Picture 4" descr="I:\Педсовет 2022\IMG_5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71646"/>
            <a:ext cx="3960440" cy="2970330"/>
          </a:xfrm>
          <a:prstGeom prst="rect">
            <a:avLst/>
          </a:prstGeom>
          <a:noFill/>
        </p:spPr>
      </p:pic>
      <p:pic>
        <p:nvPicPr>
          <p:cNvPr id="1029" name="Picture 5" descr="I:\Педсовет 2022\IMG_5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868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Педсовет 2022\IMG_E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7839" cy="5445224"/>
          </a:xfrm>
          <a:prstGeom prst="rect">
            <a:avLst/>
          </a:prstGeom>
          <a:noFill/>
        </p:spPr>
      </p:pic>
      <p:pic>
        <p:nvPicPr>
          <p:cNvPr id="2051" name="Picture 3" descr="I:\Педсовет 2022\IMG_5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3429000"/>
          </a:xfrm>
          <a:prstGeom prst="rect">
            <a:avLst/>
          </a:prstGeom>
          <a:noFill/>
        </p:spPr>
      </p:pic>
      <p:pic>
        <p:nvPicPr>
          <p:cNvPr id="2052" name="Picture 4" descr="I:\Педсовет 2022\IMG_5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Педсовет 2022\IMG_E5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377335" cy="5085183"/>
          </a:xfrm>
          <a:prstGeom prst="rect">
            <a:avLst/>
          </a:prstGeom>
          <a:noFill/>
        </p:spPr>
      </p:pic>
      <p:pic>
        <p:nvPicPr>
          <p:cNvPr id="3075" name="Picture 3" descr="I:\Педсовет 2022\IMG_5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3537012"/>
          </a:xfrm>
          <a:prstGeom prst="rect">
            <a:avLst/>
          </a:prstGeom>
          <a:noFill/>
        </p:spPr>
      </p:pic>
      <p:pic>
        <p:nvPicPr>
          <p:cNvPr id="3076" name="Picture 4" descr="I:\Педсовет 2022\IMG_5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5" y="3573016"/>
            <a:ext cx="4716016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Педсовет 2022\IMG_E5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45565" cy="5301207"/>
          </a:xfrm>
          <a:prstGeom prst="rect">
            <a:avLst/>
          </a:prstGeom>
          <a:noFill/>
        </p:spPr>
      </p:pic>
      <p:pic>
        <p:nvPicPr>
          <p:cNvPr id="4099" name="Picture 3" descr="I:\Педсовет 2022\IMG_5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320988"/>
          </a:xfrm>
          <a:prstGeom prst="rect">
            <a:avLst/>
          </a:prstGeom>
          <a:noFill/>
        </p:spPr>
      </p:pic>
      <p:pic>
        <p:nvPicPr>
          <p:cNvPr id="4100" name="Picture 4" descr="I:\Педсовет 2022\IMG_5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00970"/>
            <a:ext cx="4572000" cy="3557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Педсовет 2022\IMG_E5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5712426"/>
          </a:xfrm>
          <a:prstGeom prst="rect">
            <a:avLst/>
          </a:prstGeom>
          <a:noFill/>
        </p:spPr>
      </p:pic>
      <p:pic>
        <p:nvPicPr>
          <p:cNvPr id="5123" name="Picture 3" descr="I:\Педсовет 2022\IMG_5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284984"/>
          </a:xfrm>
          <a:prstGeom prst="rect">
            <a:avLst/>
          </a:prstGeom>
          <a:noFill/>
        </p:spPr>
      </p:pic>
      <p:pic>
        <p:nvPicPr>
          <p:cNvPr id="5124" name="Picture 4" descr="I:\Педсовет 2022\IMG_5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66982"/>
            <a:ext cx="4499992" cy="3591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Педсовет 2022\IMG_5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3483006"/>
          </a:xfrm>
          <a:prstGeom prst="rect">
            <a:avLst/>
          </a:prstGeom>
          <a:noFill/>
        </p:spPr>
      </p:pic>
      <p:pic>
        <p:nvPicPr>
          <p:cNvPr id="6147" name="Picture 3" descr="I:\Педсовет 2022\IMG_5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4644008" cy="3356992"/>
          </a:xfrm>
          <a:prstGeom prst="rect">
            <a:avLst/>
          </a:prstGeom>
          <a:noFill/>
        </p:spPr>
      </p:pic>
      <p:pic>
        <p:nvPicPr>
          <p:cNvPr id="6148" name="Picture 4" descr="I:\Педсовет 2022\IMG_E5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7646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276872"/>
            <a:ext cx="6886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СПАСИБО ЗА ВНИМАНИЕ!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800" dirty="0" smtClean="0"/>
              <a:t>Что такое плоскостопие?</a:t>
            </a:r>
          </a:p>
          <a:p>
            <a:pPr lvl="1" algn="ctr"/>
            <a:endParaRPr lang="ru-RU" sz="2800" dirty="0" smtClean="0"/>
          </a:p>
          <a:p>
            <a:r>
              <a:rPr lang="ru-RU" sz="2000" b="1" dirty="0" smtClean="0">
                <a:latin typeface="Comic Sans MS" pitchFamily="66" charset="0"/>
              </a:rPr>
              <a:t>Свод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b="1" dirty="0" smtClean="0">
                <a:latin typeface="Comic Sans MS" pitchFamily="66" charset="0"/>
              </a:rPr>
              <a:t>нормально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b="1" dirty="0" smtClean="0">
                <a:latin typeface="Comic Sans MS" pitchFamily="66" charset="0"/>
              </a:rPr>
              <a:t>сформированной</a:t>
            </a:r>
            <a:r>
              <a:rPr lang="ru-RU" sz="2000" dirty="0" smtClean="0">
                <a:latin typeface="Comic Sans MS" pitchFamily="66" charset="0"/>
              </a:rPr>
              <a:t> стопы представляет собой арку, он служит пружиной, амортизатором, сглаживает толчки и сотрясения тела при ходьбе, беге, прыжках. Свод стопы формируют кости, мышцы и связки. Если происходит ослабление мышечно-связочного аппарата, то нарушается форма – стопа распластывается (т.е. её поверхность практически во всех точках соприкасается с полом).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Плоскостопие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b="1" dirty="0" smtClean="0">
                <a:latin typeface="Comic Sans MS" pitchFamily="66" charset="0"/>
              </a:rPr>
              <a:t>мешает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b="1" dirty="0" smtClean="0">
                <a:latin typeface="Comic Sans MS" pitchFamily="66" charset="0"/>
              </a:rPr>
              <a:t>нормальному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b="1" dirty="0" smtClean="0">
                <a:latin typeface="Comic Sans MS" pitchFamily="66" charset="0"/>
              </a:rPr>
              <a:t>движению</a:t>
            </a:r>
            <a:r>
              <a:rPr lang="ru-RU" sz="2000" dirty="0" smtClean="0">
                <a:latin typeface="Comic Sans MS" pitchFamily="66" charset="0"/>
              </a:rPr>
              <a:t>, со временем формирует неправильную осанку, деформирует кости стопы, нижних конечностей, является причиной тяжёлых заболеваний позвоночника (артрит, артроз, сколиоз, </a:t>
            </a:r>
            <a:r>
              <a:rPr lang="ru-RU" sz="2000" dirty="0" err="1" smtClean="0">
                <a:latin typeface="Comic Sans MS" pitchFamily="66" charset="0"/>
              </a:rPr>
              <a:t>остеопороз</a:t>
            </a:r>
            <a:r>
              <a:rPr lang="ru-RU" sz="2000" dirty="0" smtClean="0">
                <a:latin typeface="Comic Sans MS" pitchFamily="66" charset="0"/>
              </a:rPr>
              <a:t>, варикозное расширение вен, хроническая головная боль). Плоскостопие вызывает боли при ходьбе и физических нагрузках, что отражается на общем самочувствии человека.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568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Профилактика плоскостопия у детей 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В летнее время ребенку полезно ходить босиком по  траве, гальке, песку.</a:t>
            </a:r>
            <a:endParaRPr lang="ru-RU" sz="2000" dirty="0"/>
          </a:p>
        </p:txBody>
      </p:sp>
      <p:pic>
        <p:nvPicPr>
          <p:cNvPr id="1026" name="Picture 2" descr="C:\Users\Ольга\Desktop\Педсовет 2022\IMG_5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3851920" cy="2567947"/>
          </a:xfrm>
          <a:prstGeom prst="rect">
            <a:avLst/>
          </a:prstGeom>
          <a:noFill/>
        </p:spPr>
      </p:pic>
      <p:pic>
        <p:nvPicPr>
          <p:cNvPr id="1027" name="Picture 3" descr="C:\Users\Ольга\Desktop\Педсовет 2022\IMG_5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403244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Comic Sans MS" pitchFamily="66" charset="0"/>
              </a:rPr>
              <a:t>Зимой по рассыпанному гороху, бобам, специальным массажным (ортопедическим коврикам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3777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льга\Desktop\Педсовет 2022\IMG_5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140915" cy="2492896"/>
          </a:xfrm>
          <a:prstGeom prst="rect">
            <a:avLst/>
          </a:prstGeom>
          <a:noFill/>
        </p:spPr>
      </p:pic>
      <p:pic>
        <p:nvPicPr>
          <p:cNvPr id="2052" name="Picture 4" descr="C:\Users\Ольга\Desktop\Педсовет 2022\191966713_images_18567092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816424" cy="2473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В  веселую игру можно превратить упражнение захвата и приподнимания различных предметов пальцами ноги. Для этих целей подойдут мелкие игрушки, кубики от конструктора, бумага и салфетки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Начинать заниматься нужно с разогрева стоп. Для этого можно прокатать ступнями мяч или цилиндр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122" name="Picture 2" descr="https://news1.ru/wp-content/uploads/2021/02/df9041651f73af078d4c6e0b0b813f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3816424" cy="2708920"/>
          </a:xfrm>
          <a:prstGeom prst="rect">
            <a:avLst/>
          </a:prstGeom>
          <a:noFill/>
        </p:spPr>
      </p:pic>
      <p:pic>
        <p:nvPicPr>
          <p:cNvPr id="5123" name="Picture 3" descr="C:\Users\Ольга\Desktop\Педсовет 2022\IMG_5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2736304" cy="3224411"/>
          </a:xfrm>
          <a:prstGeom prst="rect">
            <a:avLst/>
          </a:prstGeom>
          <a:noFill/>
        </p:spPr>
      </p:pic>
      <p:pic>
        <p:nvPicPr>
          <p:cNvPr id="5124" name="Picture 4" descr="C:\Users\Ольга\Desktop\Педсовет 2022\IMG_53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92896"/>
            <a:ext cx="3024336" cy="316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mic Sans MS" pitchFamily="66" charset="0"/>
              </a:rPr>
              <a:t>Игровое задание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 «Найди домик»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 descr="C:\Users\Ольга\Desktop\Педсовет 2022\IMG_53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06" y="1916832"/>
            <a:ext cx="4224469" cy="3129211"/>
          </a:xfrm>
          <a:prstGeom prst="rect">
            <a:avLst/>
          </a:prstGeom>
          <a:noFill/>
        </p:spPr>
      </p:pic>
      <p:pic>
        <p:nvPicPr>
          <p:cNvPr id="4098" name="Picture 2" descr="C:\Users\Ольга\Desktop\Педсовет 2022\IMG_5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403244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mic Sans MS" pitchFamily="66" charset="0"/>
              </a:rPr>
              <a:t>Игровое задание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«Построй пирамиду»</a:t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3073" name="Picture 1" descr="C:\Users\Ольга\Desktop\Педсовет 2022\IMG_5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7"/>
            <a:ext cx="4460313" cy="3240360"/>
          </a:xfrm>
          <a:prstGeom prst="rect">
            <a:avLst/>
          </a:prstGeom>
          <a:noFill/>
        </p:spPr>
      </p:pic>
      <p:pic>
        <p:nvPicPr>
          <p:cNvPr id="3074" name="Picture 2" descr="C:\Users\Ольга\Desktop\Педсовет 2022\IMG_5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42798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913"/>
            <a:ext cx="8568952" cy="981075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>
                <a:latin typeface="Comic Sans MS" pitchFamily="66" charset="0"/>
              </a:rPr>
              <a:t>Игровое задание 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«Ноги, как руки, нарисуй </a:t>
            </a:r>
            <a:r>
              <a:rPr lang="en-US" sz="3600" dirty="0" smtClean="0">
                <a:latin typeface="Comic Sans MS" pitchFamily="66" charset="0"/>
              </a:rPr>
              <a:t>c</a:t>
            </a:r>
            <a:r>
              <a:rPr lang="ru-RU" sz="3600" dirty="0" err="1" smtClean="0">
                <a:latin typeface="Comic Sans MS" pitchFamily="66" charset="0"/>
              </a:rPr>
              <a:t>олнышко</a:t>
            </a:r>
            <a:r>
              <a:rPr lang="ru-RU" sz="3600" dirty="0" smtClean="0">
                <a:latin typeface="Comic Sans MS" pitchFamily="66" charset="0"/>
              </a:rPr>
              <a:t>»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2049" name="Picture 1" descr="C:\Users\Ольга\Desktop\Педсовет 2022\IMG_5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320480" cy="2913108"/>
          </a:xfrm>
          <a:prstGeom prst="rect">
            <a:avLst/>
          </a:prstGeom>
          <a:noFill/>
        </p:spPr>
      </p:pic>
      <p:pic>
        <p:nvPicPr>
          <p:cNvPr id="2050" name="Picture 2" descr="C:\Users\Ольга\Desktop\Педсовет 2022\IMG_5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4248472" cy="2880320"/>
          </a:xfrm>
          <a:prstGeom prst="rect">
            <a:avLst/>
          </a:prstGeom>
          <a:noFill/>
        </p:spPr>
      </p:pic>
      <p:pic>
        <p:nvPicPr>
          <p:cNvPr id="2051" name="Picture 3" descr="C:\Users\Ольга\Desktop\Педсовет 2022\IMG_5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96119"/>
            <a:ext cx="3600400" cy="2561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Comic Sans MS" pitchFamily="66" charset="0"/>
              </a:rPr>
              <a:t>Игровое задание 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«Цифры из шнурка»</a:t>
            </a:r>
            <a:br>
              <a:rPr lang="ru-RU" sz="3600" dirty="0" smtClean="0">
                <a:latin typeface="Comic Sans MS" pitchFamily="66" charset="0"/>
              </a:rPr>
            </a:br>
            <a:endParaRPr lang="ru-RU" sz="3600" dirty="0">
              <a:latin typeface="Comic Sans MS" pitchFamily="66" charset="0"/>
            </a:endParaRPr>
          </a:p>
        </p:txBody>
      </p:sp>
      <p:pic>
        <p:nvPicPr>
          <p:cNvPr id="1025" name="Picture 1" descr="C:\Users\Ольга\Desktop\Педсовет 2022\IMG_5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960440" cy="2808312"/>
          </a:xfrm>
          <a:prstGeom prst="rect">
            <a:avLst/>
          </a:prstGeom>
          <a:noFill/>
        </p:spPr>
      </p:pic>
      <p:pic>
        <p:nvPicPr>
          <p:cNvPr id="1026" name="Picture 2" descr="C:\Users\Ольга\Desktop\Педсовет 2022\IMG_5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4536504" cy="2808312"/>
          </a:xfrm>
          <a:prstGeom prst="rect">
            <a:avLst/>
          </a:prstGeom>
          <a:noFill/>
        </p:spPr>
      </p:pic>
      <p:pic>
        <p:nvPicPr>
          <p:cNvPr id="1028" name="Picture 4" descr="C:\Users\Ольга\Desktop\Педсовет 2022\IMG_5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960440" cy="2682298"/>
          </a:xfrm>
          <a:prstGeom prst="rect">
            <a:avLst/>
          </a:prstGeom>
          <a:noFill/>
        </p:spPr>
      </p:pic>
      <p:pic>
        <p:nvPicPr>
          <p:cNvPr id="1029" name="Picture 5" descr="C:\Users\Ольга\Desktop\Педсовет 2022\IMG_5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05064"/>
            <a:ext cx="4536504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1484784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1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293096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2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293096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3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115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Профилактика плоскостопия и нарушения осанки</vt:lpstr>
      <vt:lpstr>Слайд 2</vt:lpstr>
      <vt:lpstr>Слайд 3</vt:lpstr>
      <vt:lpstr> Зимой по рассыпанному гороху, бобам, специальным массажным (ортопедическим коврикам</vt:lpstr>
      <vt:lpstr>Слайд 5</vt:lpstr>
      <vt:lpstr> Игровое задание  «Найди домик» </vt:lpstr>
      <vt:lpstr> Игровое задание  «Построй пирамиду» </vt:lpstr>
      <vt:lpstr>  Игровое задание  «Ноги, как руки, нарисуй cолнышко» </vt:lpstr>
      <vt:lpstr> Игровое задание  «Цифры из шнурка»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Ольга Малахова</cp:lastModifiedBy>
  <cp:revision>675</cp:revision>
  <dcterms:created xsi:type="dcterms:W3CDTF">2010-05-23T14:28:12Z</dcterms:created>
  <dcterms:modified xsi:type="dcterms:W3CDTF">2022-10-06T06:59:53Z</dcterms:modified>
</cp:coreProperties>
</file>