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71" r:id="rId7"/>
    <p:sldId id="272" r:id="rId8"/>
    <p:sldId id="269" r:id="rId9"/>
    <p:sldId id="265" r:id="rId10"/>
    <p:sldId id="266" r:id="rId11"/>
    <p:sldId id="270" r:id="rId12"/>
    <p:sldId id="264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28.09.2022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612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813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9186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ru-RU" dirty="0"/>
              <a:t>Август</a:t>
            </a:r>
          </a:p>
          <a:p>
            <a:pPr rtl="0"/>
            <a:r>
              <a:rPr lang="ru-RU" dirty="0"/>
              <a:t>2021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ctr" rtl="0"/>
            <a:r>
              <a:rPr lang="ru-RU" sz="4000" dirty="0"/>
              <a:t>Адаптация детей к детскому саду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algn="r" rtl="0"/>
            <a:r>
              <a:rPr lang="ru-RU" sz="2400" dirty="0"/>
              <a:t>Выполнила: Педагог-психолог МБДОУ № 74 Одуванчик   Филатова А.А</a:t>
            </a:r>
            <a:r>
              <a:rPr lang="ru-RU" dirty="0"/>
              <a:t>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FBD6C89-D257-4D02-B87A-FECF354DE7A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11170" r="11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56469" y="584456"/>
            <a:ext cx="3933620" cy="1284446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/>
              <a:t>Что же такое адаптация?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168971">
            <a:off x="623684" y="2536245"/>
            <a:ext cx="4544246" cy="3297554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Адаптация </a:t>
            </a:r>
          </a:p>
          <a:p>
            <a:pPr marL="0" indent="0" algn="ctr" rtl="0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marL="0" indent="0" algn="ctr" rtl="0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приспособление организма к изменяющимся внешним условиям.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8BCE4E-007E-4940-8563-E32FEC6F809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7543" r="7543"/>
          <a:stretch>
            <a:fillRect/>
          </a:stretch>
        </p:blipFill>
        <p:spPr>
          <a:xfrm rot="720000">
            <a:off x="6411111" y="212356"/>
            <a:ext cx="4620478" cy="5472101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D582D8-0860-43A8-AEDC-5FFC6CD4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</a:t>
            </a:fld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14A781-850A-4EBE-AE27-BF8C1CE73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6763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еткий режим дня;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825DB50-2772-4665-8336-EA7041F07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77468">
            <a:off x="126193" y="760980"/>
            <a:ext cx="4652085" cy="1325563"/>
          </a:xfrm>
        </p:spPr>
        <p:txBody>
          <a:bodyPr>
            <a:normAutofit/>
          </a:bodyPr>
          <a:lstStyle/>
          <a:p>
            <a:pPr algn="ctr"/>
            <a:r>
              <a:rPr lang="ru-RU" sz="2600" dirty="0"/>
              <a:t>Изменения в жизни ребенка при поступлении в ДОУ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45BB9-4459-4523-AF89-53664B875CCD}"/>
              </a:ext>
            </a:extLst>
          </p:cNvPr>
          <p:cNvSpPr txBox="1"/>
          <p:nvPr/>
        </p:nvSpPr>
        <p:spPr>
          <a:xfrm>
            <a:off x="5179123" y="1950892"/>
            <a:ext cx="610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Franklin Gothic Book"/>
                <a:ea typeface="Times New Roman" panose="02020603050405020304" pitchFamily="18" charset="0"/>
                <a:cs typeface="Times New Roman" panose="02020603050405020304" pitchFamily="18" charset="0"/>
              </a:rPr>
              <a:t>2.  Отсутствие родных рядом;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Franklin Gothic Boo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D0A66-80F4-4FC6-BB2E-370697405FD1}"/>
              </a:ext>
            </a:extLst>
          </p:cNvPr>
          <p:cNvSpPr txBox="1"/>
          <p:nvPr/>
        </p:nvSpPr>
        <p:spPr>
          <a:xfrm>
            <a:off x="5183670" y="2544544"/>
            <a:ext cx="6107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Franklin Gothic Book"/>
                <a:ea typeface="Times New Roman" panose="02020603050405020304" pitchFamily="18" charset="0"/>
                <a:cs typeface="Times New Roman" panose="02020603050405020304" pitchFamily="18" charset="0"/>
              </a:rPr>
              <a:t>3. Постоянный контакт со сверстниками;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Franklin Gothic Boo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E0E72-F1ED-45A4-A9CA-F88C83818F6F}"/>
              </a:ext>
            </a:extLst>
          </p:cNvPr>
          <p:cNvSpPr txBox="1"/>
          <p:nvPr/>
        </p:nvSpPr>
        <p:spPr>
          <a:xfrm>
            <a:off x="5244376" y="3705562"/>
            <a:ext cx="610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Franklin Gothic Book"/>
                <a:ea typeface="Times New Roman" panose="02020603050405020304" pitchFamily="18" charset="0"/>
                <a:cs typeface="Times New Roman" panose="02020603050405020304" pitchFamily="18" charset="0"/>
              </a:rPr>
              <a:t>4. Необходимость слушаться и подчиняться незнакомому до этого человеку;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Franklin Gothic Boo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F47106-3594-445E-B22D-6D34935EBE85}"/>
              </a:ext>
            </a:extLst>
          </p:cNvPr>
          <p:cNvSpPr txBox="1"/>
          <p:nvPr/>
        </p:nvSpPr>
        <p:spPr>
          <a:xfrm>
            <a:off x="5244376" y="5359022"/>
            <a:ext cx="6107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ts val="1000"/>
              <a:tabLst>
                <a:tab pos="457200" algn="l"/>
              </a:tabLst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Franklin Gothic Book"/>
                <a:ea typeface="Times New Roman" panose="02020603050405020304" pitchFamily="18" charset="0"/>
                <a:cs typeface="Times New Roman" panose="02020603050405020304" pitchFamily="18" charset="0"/>
              </a:rPr>
              <a:t>5. Резкое уменьшение       персонального внимания.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Franklin Gothic Boo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BB58C2-C8E9-AB25-B9AA-200690543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4" b="93844" l="2556" r="96778">
                        <a14:foregroundMark x1="89556" y1="65225" x2="90889" y2="61398"/>
                        <a14:foregroundMark x1="95000" y1="59734" x2="96778" y2="64060"/>
                        <a14:foregroundMark x1="39444" y1="11814" x2="52889" y2="8319"/>
                        <a14:foregroundMark x1="52889" y1="8319" x2="53222" y2="9151"/>
                        <a14:foregroundMark x1="17222" y1="14476" x2="24778" y2="2995"/>
                        <a14:foregroundMark x1="29889" y1="7488" x2="33556" y2="12646"/>
                        <a14:foregroundMark x1="44667" y1="2496" x2="50333" y2="1830"/>
                        <a14:foregroundMark x1="20111" y1="53577" x2="35889" y2="65557"/>
                        <a14:foregroundMark x1="35889" y1="65557" x2="31000" y2="64060"/>
                        <a14:foregroundMark x1="31444" y1="63727" x2="45778" y2="71880"/>
                        <a14:foregroundMark x1="45778" y1="71880" x2="34333" y2="66722"/>
                        <a14:foregroundMark x1="12333" y1="51248" x2="9556" y2="53245"/>
                        <a14:foregroundMark x1="8000" y1="49750" x2="5333" y2="46589"/>
                        <a14:foregroundMark x1="15444" y1="89517" x2="17778" y2="91181"/>
                        <a14:foregroundMark x1="36667" y1="89185" x2="33222" y2="90682"/>
                        <a14:foregroundMark x1="50333" y1="90682" x2="51667" y2="93844"/>
                        <a14:foregroundMark x1="76889" y1="32280" x2="84111" y2="33111"/>
                        <a14:foregroundMark x1="2556" y1="47421" x2="4556" y2="45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000" y="2930146"/>
            <a:ext cx="4696451" cy="31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12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20B4A89-7079-CFE9-E7AD-4217CC19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4</a:t>
            </a:fld>
            <a:endParaRPr lang="ru-RU" noProof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81B707-9EDE-9627-1A35-5A24EA751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9746" y="1836358"/>
            <a:ext cx="4615125" cy="3835862"/>
          </a:xfrm>
        </p:spPr>
        <p:txBody>
          <a:bodyPr>
            <a:normAutofit/>
          </a:bodyPr>
          <a:lstStyle/>
          <a:p>
            <a:r>
              <a:rPr lang="ru-RU" sz="4000" dirty="0"/>
              <a:t>Легкая степень </a:t>
            </a:r>
          </a:p>
          <a:p>
            <a:pPr marL="0" indent="0">
              <a:buNone/>
            </a:pPr>
            <a:endParaRPr lang="ru-RU" sz="4000" dirty="0"/>
          </a:p>
          <a:p>
            <a:r>
              <a:rPr lang="ru-RU" sz="4000" dirty="0"/>
              <a:t>Средняя степень </a:t>
            </a:r>
          </a:p>
          <a:p>
            <a:endParaRPr lang="ru-RU" sz="4000" dirty="0"/>
          </a:p>
          <a:p>
            <a:r>
              <a:rPr lang="ru-RU" sz="4000" dirty="0"/>
              <a:t>Тяжелая степень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006CF4-3CFD-90F0-88C1-B5F2604CB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075" y="2800155"/>
            <a:ext cx="3932237" cy="28720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2D2E67A-BAF3-D208-4382-7331E20A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Степени адаптации</a:t>
            </a:r>
          </a:p>
        </p:txBody>
      </p:sp>
      <p:sp>
        <p:nvSpPr>
          <p:cNvPr id="7" name="Улыбающееся лицо 6">
            <a:extLst>
              <a:ext uri="{FF2B5EF4-FFF2-40B4-BE49-F238E27FC236}">
                <a16:creationId xmlns:a16="http://schemas.microsoft.com/office/drawing/2014/main" id="{022ED6C9-92E2-E2ED-03BA-DE1352560F7B}"/>
              </a:ext>
            </a:extLst>
          </p:cNvPr>
          <p:cNvSpPr/>
          <p:nvPr/>
        </p:nvSpPr>
        <p:spPr>
          <a:xfrm>
            <a:off x="5713445" y="1636486"/>
            <a:ext cx="914400" cy="914400"/>
          </a:xfrm>
          <a:prstGeom prst="smileyFac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b="1">
              <a:ln/>
              <a:solidFill>
                <a:schemeClr val="accent3"/>
              </a:solidFill>
            </a:endParaRPr>
          </a:p>
        </p:txBody>
      </p:sp>
      <p:sp>
        <p:nvSpPr>
          <p:cNvPr id="8" name="Улыбающееся лицо 7">
            <a:extLst>
              <a:ext uri="{FF2B5EF4-FFF2-40B4-BE49-F238E27FC236}">
                <a16:creationId xmlns:a16="http://schemas.microsoft.com/office/drawing/2014/main" id="{3363120F-C48B-E06D-7AEF-C3069A4AA303}"/>
              </a:ext>
            </a:extLst>
          </p:cNvPr>
          <p:cNvSpPr/>
          <p:nvPr/>
        </p:nvSpPr>
        <p:spPr>
          <a:xfrm>
            <a:off x="5713445" y="3083767"/>
            <a:ext cx="914400" cy="914400"/>
          </a:xfrm>
          <a:prstGeom prst="smileyFac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>
            <a:extLst>
              <a:ext uri="{FF2B5EF4-FFF2-40B4-BE49-F238E27FC236}">
                <a16:creationId xmlns:a16="http://schemas.microsoft.com/office/drawing/2014/main" id="{21BA583B-C86B-3BBC-628A-580AC13DB8D1}"/>
              </a:ext>
            </a:extLst>
          </p:cNvPr>
          <p:cNvSpPr/>
          <p:nvPr/>
        </p:nvSpPr>
        <p:spPr>
          <a:xfrm>
            <a:off x="5713445" y="4370656"/>
            <a:ext cx="914400" cy="914400"/>
          </a:xfrm>
          <a:prstGeom prst="smileyFac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4C51A9-2D0B-10EE-A212-3E069EA91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0" b="95063" l="10000" r="90000">
                        <a14:foregroundMark x1="45778" y1="87165" x2="47111" y2="87165"/>
                        <a14:foregroundMark x1="47889" y1="90409" x2="47889" y2="90409"/>
                        <a14:foregroundMark x1="44444" y1="93794" x2="44444" y2="93794"/>
                        <a14:foregroundMark x1="34889" y1="89845" x2="34889" y2="89845"/>
                        <a14:foregroundMark x1="31556" y1="59520" x2="31556" y2="59520"/>
                        <a14:foregroundMark x1="32111" y1="62482" x2="32111" y2="62482"/>
                        <a14:foregroundMark x1="38778" y1="60226" x2="32889" y2="61918"/>
                        <a14:foregroundMark x1="36000" y1="89422" x2="36000" y2="89422"/>
                        <a14:foregroundMark x1="30222" y1="86460" x2="30222" y2="86460"/>
                        <a14:foregroundMark x1="30000" y1="91396" x2="30000" y2="91396"/>
                        <a14:foregroundMark x1="56667" y1="86178" x2="56667" y2="86178"/>
                        <a14:foregroundMark x1="56111" y1="87165" x2="56111" y2="87165"/>
                        <a14:foregroundMark x1="55667" y1="88434" x2="55667" y2="88434"/>
                        <a14:foregroundMark x1="72222" y1="93794" x2="72222" y2="93794"/>
                        <a14:foregroundMark x1="70111" y1="92102" x2="70111" y2="92102"/>
                        <a14:foregroundMark x1="64889" y1="92102" x2="64889" y2="92102"/>
                        <a14:foregroundMark x1="54111" y1="91114" x2="54111" y2="91114"/>
                        <a14:foregroundMark x1="68778" y1="79972" x2="68778" y2="79972"/>
                        <a14:foregroundMark x1="68556" y1="79549" x2="68556" y2="79549"/>
                        <a14:foregroundMark x1="67000" y1="78561" x2="67000" y2="78561"/>
                        <a14:foregroundMark x1="73000" y1="76023" x2="55667" y2="79831"/>
                        <a14:foregroundMark x1="55667" y1="79831" x2="71444" y2="80536"/>
                        <a14:foregroundMark x1="71444" y1="80536" x2="61778" y2="79972"/>
                        <a14:foregroundMark x1="35444" y1="7052" x2="35444" y2="7052"/>
                        <a14:foregroundMark x1="34889" y1="93794" x2="34889" y2="93794"/>
                        <a14:foregroundMark x1="33111" y1="95063" x2="33111" y2="95063"/>
                        <a14:foregroundMark x1="34111" y1="92807" x2="34111" y2="928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39836" flipH="1">
            <a:off x="305564" y="2616299"/>
            <a:ext cx="3850642" cy="30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56EE38A-C224-4493-8C1A-ED3C0039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5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7FD8127-43DA-4BDE-BD09-1B7ADF05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Легкая степень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C1F53B7-8E68-4EE9-BCBE-7E2EEB02A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213" y="1351855"/>
            <a:ext cx="9064378" cy="5269226"/>
          </a:xfrm>
        </p:spPr>
        <p:txBody>
          <a:bodyPr>
            <a:normAutofit fontScale="925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Сон</a:t>
            </a:r>
            <a:r>
              <a:rPr lang="ru-RU" sz="3600" b="0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0" i="0" dirty="0">
                <a:solidFill>
                  <a:srgbClr val="3A424D"/>
                </a:solidFill>
                <a:effectLst/>
                <a:latin typeface="Roboto" panose="02000000000000000000" pitchFamily="2" charset="0"/>
              </a:rPr>
              <a:t>Нормальный или налаживается через 1-2 недели.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Аппетит</a:t>
            </a:r>
            <a:r>
              <a:rPr lang="ru-RU" sz="3600" b="0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0" i="0" dirty="0">
                <a:solidFill>
                  <a:srgbClr val="3A424D"/>
                </a:solidFill>
                <a:effectLst/>
                <a:latin typeface="Roboto" panose="02000000000000000000" pitchFamily="2" charset="0"/>
              </a:rPr>
              <a:t> Хороший, может присутствовать избирательность в блюдах.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Эмоциональное состояние</a:t>
            </a:r>
            <a:r>
              <a:rPr lang="ru-RU" sz="3600" b="0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3A424D"/>
                </a:solidFill>
                <a:latin typeface="Roboto" panose="02000000000000000000" pitchFamily="2" charset="0"/>
              </a:rPr>
              <a:t>Р</a:t>
            </a:r>
            <a:r>
              <a:rPr lang="ru-RU" sz="2000" b="0" i="0" dirty="0">
                <a:solidFill>
                  <a:srgbClr val="3A424D"/>
                </a:solidFill>
                <a:effectLst/>
                <a:latin typeface="Roboto" panose="02000000000000000000" pitchFamily="2" charset="0"/>
              </a:rPr>
              <a:t>овное, спокойное крайне редко отрицательное.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Поведение</a:t>
            </a:r>
            <a:r>
              <a:rPr lang="ru-RU" sz="3600" b="0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0" i="0" dirty="0">
                <a:solidFill>
                  <a:srgbClr val="3A424D"/>
                </a:solidFill>
                <a:effectLst/>
                <a:latin typeface="Roboto" panose="02000000000000000000" pitchFamily="2" charset="0"/>
              </a:rPr>
              <a:t> Без слёз и истерик отпускает от себя маму и остаётся в группе. Может занять себя игрой.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Общение со взрослыми и  сверстниками: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0" i="0" dirty="0">
                <a:solidFill>
                  <a:srgbClr val="3A424D"/>
                </a:solidFill>
                <a:effectLst/>
                <a:latin typeface="Roboto" panose="02000000000000000000" pitchFamily="2" charset="0"/>
              </a:rPr>
              <a:t> Идёт на контакт с воспитателями и детьми, </a:t>
            </a:r>
            <a:endParaRPr lang="ru-RU" sz="1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615DC3-BB9A-4B6A-9126-6CF07B97E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62858">
            <a:off x="8590361" y="559049"/>
            <a:ext cx="3427483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1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315096" y="262636"/>
            <a:ext cx="4391191" cy="1325563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/>
              <a:t>Средняя степень 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6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4B3926-6092-4D8A-ABA5-3BA587A07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6598">
            <a:off x="8255374" y="523416"/>
            <a:ext cx="3655059" cy="676673"/>
          </a:xfrm>
          <a:prstGeom prst="rect">
            <a:avLst/>
          </a:prstGeom>
        </p:spPr>
      </p:pic>
      <p:sp>
        <p:nvSpPr>
          <p:cNvPr id="9" name="Объект 4">
            <a:extLst>
              <a:ext uri="{FF2B5EF4-FFF2-40B4-BE49-F238E27FC236}">
                <a16:creationId xmlns:a16="http://schemas.microsoft.com/office/drawing/2014/main" id="{D87E2E88-7B7D-47B0-85E2-8611C0DCD727}"/>
              </a:ext>
            </a:extLst>
          </p:cNvPr>
          <p:cNvSpPr txBox="1">
            <a:spLocks/>
          </p:cNvSpPr>
          <p:nvPr/>
        </p:nvSpPr>
        <p:spPr>
          <a:xfrm>
            <a:off x="1829136" y="1369569"/>
            <a:ext cx="9094153" cy="56476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EFE903"/>
                </a:solidFill>
                <a:latin typeface="Roboto" panose="02000000000000000000" pitchFamily="2" charset="0"/>
              </a:rPr>
              <a:t>Сон</a:t>
            </a:r>
            <a:r>
              <a:rPr lang="ru-RU" sz="3000" dirty="0">
                <a:solidFill>
                  <a:srgbClr val="EFE903"/>
                </a:solidFill>
                <a:latin typeface="Roboto" panose="02000000000000000000" pitchFamily="2" charset="0"/>
              </a:rPr>
              <a:t>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3A424D"/>
                </a:solidFill>
                <a:latin typeface="Roboto" panose="02000000000000000000" pitchFamily="2" charset="0"/>
              </a:rPr>
              <a:t>С</a:t>
            </a:r>
            <a:r>
              <a:rPr lang="ru-RU" sz="2000" b="0" i="0" dirty="0">
                <a:solidFill>
                  <a:srgbClr val="3A424D"/>
                </a:solidFill>
                <a:effectLst/>
                <a:latin typeface="Roboto" panose="02000000000000000000" pitchFamily="2" charset="0"/>
              </a:rPr>
              <a:t>он беспокойный, прерывистый.</a:t>
            </a:r>
            <a:endParaRPr lang="ru-RU" sz="2000" dirty="0">
              <a:solidFill>
                <a:srgbClr val="3A424D"/>
              </a:solidFill>
              <a:latin typeface="Roboto" panose="02000000000000000000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FFFF00"/>
                </a:solidFill>
                <a:latin typeface="Roboto" panose="02000000000000000000" pitchFamily="2" charset="0"/>
              </a:rPr>
              <a:t>Аппетит</a:t>
            </a:r>
            <a:r>
              <a:rPr lang="ru-RU" sz="3000" dirty="0">
                <a:solidFill>
                  <a:srgbClr val="FFFF00"/>
                </a:solidFill>
                <a:latin typeface="Roboto" panose="02000000000000000000" pitchFamily="2" charset="0"/>
              </a:rPr>
              <a:t>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3A424D"/>
                </a:solidFill>
                <a:latin typeface="Roboto" panose="02000000000000000000" pitchFamily="2" charset="0"/>
              </a:rPr>
              <a:t> М</a:t>
            </a:r>
            <a:r>
              <a:rPr lang="ru-RU" sz="2000" b="0" i="0" dirty="0">
                <a:solidFill>
                  <a:srgbClr val="3A424D"/>
                </a:solidFill>
                <a:effectLst/>
                <a:latin typeface="Roboto" panose="02000000000000000000" pitchFamily="2" charset="0"/>
              </a:rPr>
              <a:t>ожет отказываться от некоторых блюд, ест мало</a:t>
            </a:r>
            <a:r>
              <a:rPr lang="ru-RU" sz="1400" b="0" i="0" dirty="0">
                <a:solidFill>
                  <a:srgbClr val="3A424D"/>
                </a:solidFill>
                <a:effectLst/>
                <a:latin typeface="Roboto" panose="02000000000000000000" pitchFamily="2" charset="0"/>
              </a:rPr>
              <a:t>.</a:t>
            </a:r>
            <a:endParaRPr lang="ru-RU" sz="2000" dirty="0">
              <a:solidFill>
                <a:srgbClr val="3A424D"/>
              </a:solidFill>
              <a:latin typeface="Roboto" panose="02000000000000000000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FFFF00"/>
                </a:solidFill>
                <a:latin typeface="Roboto" panose="02000000000000000000" pitchFamily="2" charset="0"/>
              </a:rPr>
              <a:t>Эмоциональное состояние</a:t>
            </a:r>
            <a:r>
              <a:rPr lang="ru-RU" sz="3000" dirty="0">
                <a:solidFill>
                  <a:srgbClr val="FFFF00"/>
                </a:solidFill>
                <a:latin typeface="Roboto" panose="02000000000000000000" pitchFamily="2" charset="0"/>
              </a:rPr>
              <a:t>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3A424D"/>
                </a:solidFill>
                <a:latin typeface="Roboto" panose="02000000000000000000" pitchFamily="2" charset="0"/>
              </a:rPr>
              <a:t>Ч</a:t>
            </a:r>
            <a:r>
              <a:rPr lang="ru-RU" sz="2000" b="0" i="0" dirty="0">
                <a:solidFill>
                  <a:srgbClr val="3A424D"/>
                </a:solidFill>
                <a:effectLst/>
                <a:latin typeface="Roboto" panose="02000000000000000000" pitchFamily="2" charset="0"/>
              </a:rPr>
              <a:t>асто плачет, грустит, настроение меняется от незначительных причин. Может занять себя игрой, но на непродолжительное время.</a:t>
            </a:r>
            <a:endParaRPr lang="ru-RU" sz="2000" dirty="0">
              <a:solidFill>
                <a:srgbClr val="3A424D"/>
              </a:solidFill>
              <a:latin typeface="Roboto" panose="02000000000000000000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FFFF00"/>
                </a:solidFill>
                <a:latin typeface="Roboto" panose="02000000000000000000" pitchFamily="2" charset="0"/>
              </a:rPr>
              <a:t>Поведение</a:t>
            </a:r>
            <a:r>
              <a:rPr lang="ru-RU" sz="3000" dirty="0">
                <a:solidFill>
                  <a:srgbClr val="FFFF00"/>
                </a:solidFill>
                <a:latin typeface="Roboto" panose="02000000000000000000" pitchFamily="2" charset="0"/>
              </a:rPr>
              <a:t>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3A424D"/>
                </a:solidFill>
                <a:latin typeface="Roboto" panose="02000000000000000000" pitchFamily="2" charset="0"/>
              </a:rPr>
              <a:t>С</a:t>
            </a:r>
            <a:r>
              <a:rPr lang="ru-RU" sz="2000" b="0" i="0" dirty="0">
                <a:solidFill>
                  <a:srgbClr val="3A424D"/>
                </a:solidFill>
                <a:effectLst/>
                <a:latin typeface="Roboto" panose="02000000000000000000" pitchFamily="2" charset="0"/>
              </a:rPr>
              <a:t> трудом расстаётся с мамой, после её ухода подолгу стоит в одиночестве у окна.</a:t>
            </a:r>
            <a:endParaRPr lang="ru-RU" sz="2000" dirty="0">
              <a:solidFill>
                <a:srgbClr val="3A424D"/>
              </a:solidFill>
              <a:latin typeface="Roboto" panose="02000000000000000000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FFFF00"/>
                </a:solidFill>
                <a:latin typeface="Roboto" panose="02000000000000000000" pitchFamily="2" charset="0"/>
              </a:rPr>
              <a:t>Общение со взрослыми и  сверстниками: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3A424D"/>
                </a:solidFill>
                <a:latin typeface="Roboto" panose="02000000000000000000" pitchFamily="2" charset="0"/>
              </a:rPr>
              <a:t> </a:t>
            </a:r>
            <a:r>
              <a:rPr lang="ru-RU" sz="2000" b="0" i="0" dirty="0">
                <a:solidFill>
                  <a:srgbClr val="3A424D"/>
                </a:solidFill>
                <a:effectLst/>
                <a:latin typeface="Roboto" panose="02000000000000000000" pitchFamily="2" charset="0"/>
              </a:rPr>
              <a:t>интереса к общению не проявляет, постоянно спрашивает у педагога, скоро ли придёт мама.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5F172E4-6009-41A0-9D4A-E1C7995A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7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73E9F7-D369-4D21-96C0-F34BAF5F0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70707" y="354491"/>
            <a:ext cx="4391191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Тяжелая степень: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E42D38-BE08-4C0A-8D3A-2305F1E3C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5577">
            <a:off x="7221455" y="611447"/>
            <a:ext cx="4804837" cy="795595"/>
          </a:xfrm>
          <a:prstGeom prst="rect">
            <a:avLst/>
          </a:prstGeom>
        </p:spPr>
      </p:pic>
      <p:sp>
        <p:nvSpPr>
          <p:cNvPr id="7" name="Объект 4">
            <a:extLst>
              <a:ext uri="{FF2B5EF4-FFF2-40B4-BE49-F238E27FC236}">
                <a16:creationId xmlns:a16="http://schemas.microsoft.com/office/drawing/2014/main" id="{BCF23FBC-46FA-4719-86CD-407BE9354767}"/>
              </a:ext>
            </a:extLst>
          </p:cNvPr>
          <p:cNvSpPr txBox="1">
            <a:spLocks/>
          </p:cNvSpPr>
          <p:nvPr/>
        </p:nvSpPr>
        <p:spPr>
          <a:xfrm>
            <a:off x="1838013" y="1174261"/>
            <a:ext cx="9094153" cy="54884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FF0000"/>
                </a:solidFill>
                <a:latin typeface="Roboto" panose="02000000000000000000" pitchFamily="2" charset="0"/>
              </a:rPr>
              <a:t>Сон</a:t>
            </a:r>
            <a:r>
              <a:rPr lang="ru-RU" sz="3000" dirty="0">
                <a:solidFill>
                  <a:srgbClr val="FF0000"/>
                </a:solidFill>
                <a:latin typeface="Roboto" panose="02000000000000000000" pitchFamily="2" charset="0"/>
              </a:rPr>
              <a:t>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0" i="0" dirty="0">
                <a:solidFill>
                  <a:srgbClr val="3A424D"/>
                </a:solidFill>
                <a:effectLst/>
                <a:latin typeface="Roboto" panose="02000000000000000000" pitchFamily="2" charset="0"/>
              </a:rPr>
              <a:t>Ночью сон беспокойный, прерывистый, бывают ночные страхи.</a:t>
            </a:r>
            <a:endParaRPr lang="ru-RU" sz="2000" dirty="0">
              <a:solidFill>
                <a:srgbClr val="3A424D"/>
              </a:solidFill>
              <a:latin typeface="Roboto" panose="02000000000000000000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FF0000"/>
                </a:solidFill>
                <a:latin typeface="Roboto" panose="02000000000000000000" pitchFamily="2" charset="0"/>
              </a:rPr>
              <a:t>Аппетит</a:t>
            </a:r>
            <a:r>
              <a:rPr lang="ru-RU" sz="3000" dirty="0">
                <a:solidFill>
                  <a:srgbClr val="FF0000"/>
                </a:solidFill>
                <a:latin typeface="Roboto" panose="02000000000000000000" pitchFamily="2" charset="0"/>
              </a:rPr>
              <a:t>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3A424D"/>
                </a:solidFill>
                <a:latin typeface="Roboto" panose="02000000000000000000" pitchFamily="2" charset="0"/>
              </a:rPr>
              <a:t>П</a:t>
            </a:r>
            <a:r>
              <a:rPr lang="ru-RU" sz="2000" b="0" i="0" dirty="0">
                <a:solidFill>
                  <a:srgbClr val="3A424D"/>
                </a:solidFill>
                <a:effectLst/>
                <a:latin typeface="Roboto" panose="02000000000000000000" pitchFamily="2" charset="0"/>
              </a:rPr>
              <a:t>ониженный, может отказываться от приёма пищи.</a:t>
            </a:r>
            <a:endParaRPr lang="ru-RU" sz="2000" dirty="0">
              <a:solidFill>
                <a:srgbClr val="3A424D"/>
              </a:solidFill>
              <a:latin typeface="Roboto" panose="02000000000000000000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FF0000"/>
                </a:solidFill>
                <a:latin typeface="Roboto" panose="02000000000000000000" pitchFamily="2" charset="0"/>
              </a:rPr>
              <a:t>Эмоциональное состояние</a:t>
            </a:r>
            <a:r>
              <a:rPr lang="ru-RU" sz="3000" dirty="0">
                <a:solidFill>
                  <a:srgbClr val="FF0000"/>
                </a:solidFill>
                <a:latin typeface="Roboto" panose="02000000000000000000" pitchFamily="2" charset="0"/>
              </a:rPr>
              <a:t>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3A424D"/>
                </a:solidFill>
                <a:latin typeface="Roboto" panose="02000000000000000000" pitchFamily="2" charset="0"/>
              </a:rPr>
              <a:t>П</a:t>
            </a:r>
            <a:r>
              <a:rPr lang="ru-RU" sz="2000" b="0" i="0" dirty="0">
                <a:solidFill>
                  <a:srgbClr val="3A424D"/>
                </a:solidFill>
                <a:effectLst/>
                <a:latin typeface="Roboto" panose="02000000000000000000" pitchFamily="2" charset="0"/>
              </a:rPr>
              <a:t>одавленное, ребёнок как бы уходит в себя или наоборот агрессивен.</a:t>
            </a:r>
            <a:endParaRPr lang="ru-RU" sz="2000" dirty="0">
              <a:solidFill>
                <a:srgbClr val="3A424D"/>
              </a:solidFill>
              <a:latin typeface="Roboto" panose="02000000000000000000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FF0000"/>
                </a:solidFill>
                <a:latin typeface="Roboto" panose="02000000000000000000" pitchFamily="2" charset="0"/>
              </a:rPr>
              <a:t>Поведение</a:t>
            </a:r>
            <a:r>
              <a:rPr lang="ru-RU" sz="3000" dirty="0">
                <a:solidFill>
                  <a:srgbClr val="FF0000"/>
                </a:solidFill>
                <a:latin typeface="Roboto" panose="02000000000000000000" pitchFamily="2" charset="0"/>
              </a:rPr>
              <a:t>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3A424D"/>
                </a:solidFill>
                <a:latin typeface="Roboto" panose="02000000000000000000" pitchFamily="2" charset="0"/>
              </a:rPr>
              <a:t>П</a:t>
            </a:r>
            <a:r>
              <a:rPr lang="ru-RU" sz="2000" b="0" i="0" dirty="0">
                <a:solidFill>
                  <a:srgbClr val="3A424D"/>
                </a:solidFill>
                <a:effectLst/>
                <a:latin typeface="Roboto" panose="02000000000000000000" pitchFamily="2" charset="0"/>
              </a:rPr>
              <a:t>осле ухода мамы плачет, кричит, не хочет заходить в группу,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0" i="0" dirty="0">
                <a:solidFill>
                  <a:srgbClr val="3A424D"/>
                </a:solidFill>
                <a:effectLst/>
                <a:latin typeface="Roboto" panose="02000000000000000000" pitchFamily="2" charset="0"/>
              </a:rPr>
              <a:t>может долгое время сидеть в раздевалке.</a:t>
            </a:r>
            <a:endParaRPr lang="ru-RU" sz="2000" dirty="0">
              <a:solidFill>
                <a:srgbClr val="3A424D"/>
              </a:solidFill>
              <a:latin typeface="Roboto" panose="02000000000000000000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FF0000"/>
                </a:solidFill>
                <a:latin typeface="Roboto" panose="02000000000000000000" pitchFamily="2" charset="0"/>
              </a:rPr>
              <a:t>Общение со взрослыми и  сверстниками: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3A424D"/>
                </a:solidFill>
                <a:latin typeface="Roboto" panose="02000000000000000000" pitchFamily="2" charset="0"/>
              </a:rPr>
              <a:t>Н</a:t>
            </a:r>
            <a:r>
              <a:rPr lang="ru-RU" sz="2000" b="0" i="0" dirty="0">
                <a:solidFill>
                  <a:srgbClr val="3A424D"/>
                </a:solidFill>
                <a:effectLst/>
                <a:latin typeface="Roboto" panose="02000000000000000000" pitchFamily="2" charset="0"/>
              </a:rPr>
              <a:t>а контакт не идёт или проявляет агрессию к детям и взрослым.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275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930201-414E-43C5-8138-540CEEDA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2DBB91F-33C6-4BAC-96C9-465B93F2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Полезные советы: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682FB-A55D-42D0-890B-B3CA48B8AE02}"/>
              </a:ext>
            </a:extLst>
          </p:cNvPr>
          <p:cNvSpPr txBox="1"/>
          <p:nvPr/>
        </p:nvSpPr>
        <p:spPr>
          <a:xfrm>
            <a:off x="1623526" y="1595499"/>
            <a:ext cx="1018247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629285" lvl="0" indent="-342900" algn="ctr">
              <a:buFont typeface="+mj-lt"/>
              <a:buAutoNum type="arabicPeriod"/>
            </a:pP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Научитесь прощаться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ребенком быстро, не затягивая расставание. Ребенок почувствует ваше беспокойство за него, и ему будет еще труднее успокоиться. </a:t>
            </a:r>
            <a:endParaRPr lang="ru-RU" sz="22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29285" lvl="0" indent="-342900" algn="ctr">
              <a:buFont typeface="+mj-lt"/>
              <a:buAutoNum type="arabicPeriod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Никогда </a:t>
            </a: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пытайтесь ускользнуть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незаметно от ребенка, если хотите, чтобы он вам доверял. </a:t>
            </a:r>
            <a:endParaRPr lang="ru-RU" sz="22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29285" lvl="0" indent="-342900" algn="ctr">
              <a:buFont typeface="+mj-lt"/>
              <a:buAutoNum type="arabicPeriod"/>
            </a:pP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Придумайте забавный ритуал прощания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строго придерживайтесь его, например всегда целуйте ребенка в щечку, а потом нежно потритесь носиками или что-нибудь подобное.</a:t>
            </a:r>
            <a:endParaRPr lang="ru-RU" sz="22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29285" lvl="0" indent="-342900" algn="ctr">
              <a:buFont typeface="+mj-lt"/>
              <a:buAutoNum type="arabicPeriod"/>
            </a:pP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пытайтесь подкупить ребенка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он остался в детском саду за новую игрушку.</a:t>
            </a:r>
            <a:endParaRPr lang="ru-RU" sz="22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29285" lvl="0" indent="-342900" algn="ctr">
              <a:buFont typeface="+mj-lt"/>
              <a:buAutoNum type="arabicPeriod"/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Четко </a:t>
            </a: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дайте ребенку понять, что какие бы истерики он ни закатывал, он все равно пойдет в детский сад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Если Вы хоть раз ему уступите, в дальнейшем Вам будет уже гораздо сложнее справиться с его капризами и слезами.</a:t>
            </a:r>
            <a:endParaRPr lang="ru-RU" sz="22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29285" lvl="0" indent="-342900" algn="ctr">
              <a:buFont typeface="+mj-lt"/>
              <a:buAutoNum type="arabicPeriod"/>
            </a:pPr>
            <a:r>
              <a:rPr lang="ru-RU" sz="22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скажите ребенку, что Вы за ним придете и заберете его. </a:t>
            </a:r>
            <a:endParaRPr lang="ru-RU" sz="22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4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/>
              <a:t>Легкой адаптации!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algn="ctr" rtl="0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FBEB72-63BD-498D-B2ED-DA1A5D2822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49" t="-68372" r="-2330" b="-30162"/>
          <a:stretch/>
        </p:blipFill>
        <p:spPr>
          <a:xfrm>
            <a:off x="0" y="1046422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2327</TotalTime>
  <Words>474</Words>
  <Application>Microsoft Office PowerPoint</Application>
  <PresentationFormat>Широкоэкранный</PresentationFormat>
  <Paragraphs>73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Comic Sans MS</vt:lpstr>
      <vt:lpstr>Franklin Gothic Book</vt:lpstr>
      <vt:lpstr>Roboto</vt:lpstr>
      <vt:lpstr>Times New Roman</vt:lpstr>
      <vt:lpstr>Wingdings</vt:lpstr>
      <vt:lpstr>Тема Office</vt:lpstr>
      <vt:lpstr>Адаптация детей к детскому саду </vt:lpstr>
      <vt:lpstr>Что же такое адаптация?</vt:lpstr>
      <vt:lpstr>Изменения в жизни ребенка при поступлении в ДОУ </vt:lpstr>
      <vt:lpstr>Степени адаптации</vt:lpstr>
      <vt:lpstr>Легкая степень</vt:lpstr>
      <vt:lpstr>Средняя степень  </vt:lpstr>
      <vt:lpstr>Тяжелая степень:</vt:lpstr>
      <vt:lpstr>Полезные советы:</vt:lpstr>
      <vt:lpstr>Легкой адаптации!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у детей после летнего периода</dc:title>
  <dc:creator>Анастасия Филатова</dc:creator>
  <cp:lastModifiedBy>Анастасия Филатова</cp:lastModifiedBy>
  <cp:revision>21</cp:revision>
  <dcterms:created xsi:type="dcterms:W3CDTF">2021-08-18T20:51:00Z</dcterms:created>
  <dcterms:modified xsi:type="dcterms:W3CDTF">2022-09-28T20:48:06Z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