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84" r:id="rId3"/>
    <p:sldId id="285" r:id="rId4"/>
    <p:sldId id="286" r:id="rId5"/>
    <p:sldId id="257" r:id="rId6"/>
    <p:sldId id="259" r:id="rId7"/>
    <p:sldId id="260" r:id="rId8"/>
    <p:sldId id="261" r:id="rId9"/>
    <p:sldId id="274" r:id="rId10"/>
    <p:sldId id="262" r:id="rId11"/>
    <p:sldId id="273" r:id="rId12"/>
    <p:sldId id="264" r:id="rId13"/>
    <p:sldId id="282" r:id="rId14"/>
    <p:sldId id="287" r:id="rId15"/>
    <p:sldId id="288" r:id="rId16"/>
    <p:sldId id="272" r:id="rId17"/>
    <p:sldId id="277" r:id="rId18"/>
    <p:sldId id="279" r:id="rId19"/>
    <p:sldId id="280" r:id="rId20"/>
    <p:sldId id="289" r:id="rId21"/>
    <p:sldId id="290" r:id="rId22"/>
    <p:sldId id="291" r:id="rId23"/>
    <p:sldId id="294" r:id="rId24"/>
    <p:sldId id="295" r:id="rId25"/>
    <p:sldId id="292" r:id="rId26"/>
    <p:sldId id="293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698" autoAdjust="0"/>
  </p:normalViewPr>
  <p:slideViewPr>
    <p:cSldViewPr>
      <p:cViewPr varScale="1">
        <p:scale>
          <a:sx n="71" d="100"/>
          <a:sy n="71" d="100"/>
        </p:scale>
        <p:origin x="135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46D8E8-1D15-46CB-A36E-0F2A86CFBF09}" type="datetimeFigureOut">
              <a:rPr lang="ru-RU" smtClean="0"/>
              <a:pPr/>
              <a:t>вт 02.11.21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841CC2-3EF7-4F0A-B33D-BF421791396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4CE0-8EE6-41BD-B05B-DA0D13C6D924}" type="datetimeFigureOut">
              <a:rPr lang="ru-RU" smtClean="0"/>
              <a:pPr/>
              <a:t>вт 02.11.21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742AC-84A0-4005-82C7-164032364A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4CE0-8EE6-41BD-B05B-DA0D13C6D924}" type="datetimeFigureOut">
              <a:rPr lang="ru-RU" smtClean="0"/>
              <a:pPr/>
              <a:t>вт 02.11.21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742AC-84A0-4005-82C7-164032364A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4CE0-8EE6-41BD-B05B-DA0D13C6D924}" type="datetimeFigureOut">
              <a:rPr lang="ru-RU" smtClean="0"/>
              <a:pPr/>
              <a:t>вт 02.11.21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742AC-84A0-4005-82C7-164032364A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4CE0-8EE6-41BD-B05B-DA0D13C6D924}" type="datetimeFigureOut">
              <a:rPr lang="ru-RU" smtClean="0"/>
              <a:pPr/>
              <a:t>вт 02.11.21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742AC-84A0-4005-82C7-164032364A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4CE0-8EE6-41BD-B05B-DA0D13C6D924}" type="datetimeFigureOut">
              <a:rPr lang="ru-RU" smtClean="0"/>
              <a:pPr/>
              <a:t>вт 02.11.21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742AC-84A0-4005-82C7-164032364A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4CE0-8EE6-41BD-B05B-DA0D13C6D924}" type="datetimeFigureOut">
              <a:rPr lang="ru-RU" smtClean="0"/>
              <a:pPr/>
              <a:t>вт 02.11.21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742AC-84A0-4005-82C7-164032364A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4CE0-8EE6-41BD-B05B-DA0D13C6D924}" type="datetimeFigureOut">
              <a:rPr lang="ru-RU" smtClean="0"/>
              <a:pPr/>
              <a:t>вт 02.11.21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742AC-84A0-4005-82C7-164032364A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4CE0-8EE6-41BD-B05B-DA0D13C6D924}" type="datetimeFigureOut">
              <a:rPr lang="ru-RU" smtClean="0"/>
              <a:pPr/>
              <a:t>вт 02.11.21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742AC-84A0-4005-82C7-164032364A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4CE0-8EE6-41BD-B05B-DA0D13C6D924}" type="datetimeFigureOut">
              <a:rPr lang="ru-RU" smtClean="0"/>
              <a:pPr/>
              <a:t>вт 02.11.21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742AC-84A0-4005-82C7-164032364A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4CE0-8EE6-41BD-B05B-DA0D13C6D924}" type="datetimeFigureOut">
              <a:rPr lang="ru-RU" smtClean="0"/>
              <a:pPr/>
              <a:t>вт 02.11.21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742AC-84A0-4005-82C7-164032364A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4CE0-8EE6-41BD-B05B-DA0D13C6D924}" type="datetimeFigureOut">
              <a:rPr lang="ru-RU" smtClean="0"/>
              <a:pPr/>
              <a:t>вт 02.11.21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742AC-84A0-4005-82C7-164032364A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224CE0-8EE6-41BD-B05B-DA0D13C6D924}" type="datetimeFigureOut">
              <a:rPr lang="ru-RU" smtClean="0"/>
              <a:pPr/>
              <a:t>вт 02.11.21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9742AC-84A0-4005-82C7-164032364A6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4.png"/><Relationship Id="rId7" Type="http://schemas.openxmlformats.org/officeDocument/2006/relationships/image" Target="../media/image8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gif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gif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526703"/>
            <a:ext cx="7772400" cy="1470025"/>
          </a:xfrm>
        </p:spPr>
        <p:txBody>
          <a:bodyPr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6000" b="1" dirty="0">
                <a:ln/>
                <a:solidFill>
                  <a:schemeClr val="accent4"/>
                </a:solidFill>
              </a:rPr>
              <a:t>Путешествие на машине времени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25352" y="2144712"/>
            <a:ext cx="6400800" cy="1752600"/>
          </a:xfrm>
        </p:spPr>
        <p:txBody>
          <a:bodyPr/>
          <a:lstStyle/>
          <a:p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Часть первая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30636E8-B65B-492F-8E9D-F4E3E2084FEC}"/>
              </a:ext>
            </a:extLst>
          </p:cNvPr>
          <p:cNvSpPr/>
          <p:nvPr/>
        </p:nvSpPr>
        <p:spPr>
          <a:xfrm>
            <a:off x="4948399" y="4946302"/>
            <a:ext cx="397190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/>
            <a:r>
              <a:rPr lang="ru-RU" sz="2000" b="1" cap="none" spc="0" dirty="0">
                <a:ln/>
                <a:solidFill>
                  <a:schemeClr val="accent4"/>
                </a:solidFill>
                <a:effectLst/>
              </a:rPr>
              <a:t>Подготовила:</a:t>
            </a:r>
          </a:p>
          <a:p>
            <a:pPr algn="r"/>
            <a:r>
              <a:rPr lang="ru-RU" sz="2000" b="1" cap="none" spc="0" dirty="0">
                <a:ln/>
                <a:solidFill>
                  <a:schemeClr val="accent4"/>
                </a:solidFill>
                <a:effectLst/>
              </a:rPr>
              <a:t> воспитатель старшей группы</a:t>
            </a:r>
          </a:p>
          <a:p>
            <a:pPr algn="r"/>
            <a:r>
              <a:rPr lang="ru-RU" sz="2000" b="1" dirty="0">
                <a:ln/>
                <a:solidFill>
                  <a:schemeClr val="accent4"/>
                </a:solidFill>
              </a:rPr>
              <a:t>№14</a:t>
            </a:r>
            <a:endParaRPr lang="ru-RU" sz="2000" b="1" cap="none" spc="0" dirty="0">
              <a:ln/>
              <a:solidFill>
                <a:schemeClr val="accent4"/>
              </a:solidFill>
              <a:effectLst/>
            </a:endParaRPr>
          </a:p>
          <a:p>
            <a:pPr algn="r"/>
            <a:r>
              <a:rPr lang="ru-RU" sz="2000" b="1" cap="none" spc="0" dirty="0">
                <a:ln/>
                <a:solidFill>
                  <a:schemeClr val="accent4"/>
                </a:solidFill>
                <a:effectLst/>
              </a:rPr>
              <a:t> Петрова Е.В.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D39774F2-9DF1-4D24-8086-6E0D2763C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97" y="2492896"/>
            <a:ext cx="3971903" cy="4121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916832"/>
          </a:xfrm>
        </p:spPr>
        <p:txBody>
          <a:bodyPr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2400" b="1" dirty="0">
                <a:ln/>
                <a:solidFill>
                  <a:schemeClr val="accent4"/>
                </a:solidFill>
                <a:latin typeface="Arial" pitchFamily="34" charset="0"/>
                <a:cs typeface="Arial" pitchFamily="34" charset="0"/>
              </a:rPr>
              <a:t>Карета была легче и изящнее телеги и повозки. Она состояла из кабины, в которой сидели пассажиры. Высокие колёса легко передвигались по улицам города и по дорогам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8FACE7C6-E995-4AB5-A343-1575C629F5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6549" y="2060848"/>
            <a:ext cx="6068333" cy="4669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556792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2800" b="1" dirty="0">
                <a:ln/>
                <a:solidFill>
                  <a:schemeClr val="accent4"/>
                </a:solidFill>
                <a:latin typeface="+mn-lt"/>
                <a:cs typeface="Arial" pitchFamily="34" charset="0"/>
              </a:rPr>
              <a:t>Управлял каретой кучер, сидящий на облучке. Четырёхколёсные, закрытые, они могли перевозить людей и их вещи: багаж, почту и многое  другое</a:t>
            </a:r>
          </a:p>
        </p:txBody>
      </p:sp>
      <p:pic>
        <p:nvPicPr>
          <p:cNvPr id="4" name="Содержимое 3" descr="Извозный промысел в викторианском Лондоне &quot; Шерлок Паб - концептуальный пивной паб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628800"/>
            <a:ext cx="8064895" cy="489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2800" b="1" dirty="0">
                <a:ln/>
                <a:solidFill>
                  <a:schemeClr val="accent4"/>
                </a:solidFill>
              </a:rPr>
              <a:t>Пролетка - легкий открытый четырехколесный экипаж</a:t>
            </a:r>
          </a:p>
        </p:txBody>
      </p:sp>
      <p:pic>
        <p:nvPicPr>
          <p:cNvPr id="4" name="Содержимое 3" descr="Истории Петербурга- я.ру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12776"/>
            <a:ext cx="7992888" cy="5184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011" y="-129405"/>
            <a:ext cx="8229600" cy="1143000"/>
          </a:xfrm>
        </p:spPr>
        <p:txBody>
          <a:bodyPr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2800" b="1" dirty="0">
                <a:ln/>
                <a:solidFill>
                  <a:schemeClr val="accent4"/>
                </a:solidFill>
              </a:rPr>
              <a:t>Затем появился первый в мире трамвай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4" descr="История Москвы в картинках Старые карты Москвы и Подмосковья % Moscow history in pictures Old maps of Moscow and environs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2979" y="805480"/>
            <a:ext cx="8424936" cy="5112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6A8C35-0B79-44B6-BE85-32DD7B0494FA}"/>
              </a:ext>
            </a:extLst>
          </p:cNvPr>
          <p:cNvSpPr txBox="1"/>
          <p:nvPr/>
        </p:nvSpPr>
        <p:spPr>
          <a:xfrm>
            <a:off x="1331640" y="6052520"/>
            <a:ext cx="6986690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2000" b="1" dirty="0">
                <a:ln/>
                <a:solidFill>
                  <a:schemeClr val="accent4"/>
                </a:solidFill>
              </a:rPr>
              <a:t>Но сколько хлопот с лошадьми. Корми, пои, ухаживай.  </a:t>
            </a:r>
          </a:p>
          <a:p>
            <a:r>
              <a:rPr lang="ru-RU" sz="2000" b="1" dirty="0">
                <a:ln/>
                <a:solidFill>
                  <a:schemeClr val="accent4"/>
                </a:solidFill>
              </a:rPr>
              <a:t>                          А сила от них не такая уж и большая.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0E372FA-D001-4AAB-AAF3-3FB7934A330A}"/>
              </a:ext>
            </a:extLst>
          </p:cNvPr>
          <p:cNvSpPr txBox="1"/>
          <p:nvPr/>
        </p:nvSpPr>
        <p:spPr>
          <a:xfrm>
            <a:off x="323528" y="260648"/>
            <a:ext cx="4572000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2000" b="1" dirty="0">
                <a:ln/>
                <a:solidFill>
                  <a:schemeClr val="accent4"/>
                </a:solidFill>
              </a:rPr>
              <a:t>Начали люди изобретать</a:t>
            </a:r>
          </a:p>
          <a:p>
            <a:r>
              <a:rPr lang="ru-RU" sz="2000" b="1" dirty="0">
                <a:ln/>
                <a:solidFill>
                  <a:schemeClr val="accent4"/>
                </a:solidFill>
              </a:rPr>
              <a:t> машину – двигатель, стали думать,</a:t>
            </a:r>
          </a:p>
          <a:p>
            <a:r>
              <a:rPr lang="ru-RU" sz="2000" b="1" dirty="0">
                <a:ln/>
                <a:solidFill>
                  <a:schemeClr val="accent4"/>
                </a:solidFill>
              </a:rPr>
              <a:t>какую ещё силу можно использовать. А если – силу пара?</a:t>
            </a:r>
          </a:p>
        </p:txBody>
      </p:sp>
      <p:pic>
        <p:nvPicPr>
          <p:cNvPr id="5" name="Picture 2" descr="C:\Documents and Settings\Кирилл\Рабочий стол\Рабочий стол\МАМА\анимация\ммс.gif">
            <a:extLst>
              <a:ext uri="{FF2B5EF4-FFF2-40B4-BE49-F238E27FC236}">
                <a16:creationId xmlns:a16="http://schemas.microsoft.com/office/drawing/2014/main" id="{68478F2B-4833-4990-A8F1-94A49AD7242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60232" y="255824"/>
            <a:ext cx="1068000" cy="1440000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32B314-8C90-4B23-A57B-3C5728AC6663}"/>
              </a:ext>
            </a:extLst>
          </p:cNvPr>
          <p:cNvSpPr txBox="1"/>
          <p:nvPr/>
        </p:nvSpPr>
        <p:spPr>
          <a:xfrm>
            <a:off x="292915" y="3292871"/>
            <a:ext cx="4572000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2000" b="1" dirty="0">
                <a:ln/>
                <a:solidFill>
                  <a:schemeClr val="accent4"/>
                </a:solidFill>
              </a:rPr>
              <a:t>Видел, как на кипящем чайнике крышка прыгает? Кто её толкает?</a:t>
            </a:r>
          </a:p>
          <a:p>
            <a:r>
              <a:rPr lang="ru-RU" sz="2000" b="1" dirty="0">
                <a:ln/>
                <a:solidFill>
                  <a:schemeClr val="accent4"/>
                </a:solidFill>
              </a:rPr>
              <a:t>Пар. Значит, пар – это сила.</a:t>
            </a:r>
          </a:p>
        </p:txBody>
      </p:sp>
      <p:pic>
        <p:nvPicPr>
          <p:cNvPr id="8" name="Picture 3" descr="C:\Documents and Settings\Кирилл\Рабочий стол\анимация\9.gif">
            <a:extLst>
              <a:ext uri="{FF2B5EF4-FFF2-40B4-BE49-F238E27FC236}">
                <a16:creationId xmlns:a16="http://schemas.microsoft.com/office/drawing/2014/main" id="{2C50458B-89C1-4789-BBD1-FA5C619CB7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3882" y="3912515"/>
            <a:ext cx="2448000" cy="2448000"/>
          </a:xfrm>
          <a:prstGeom prst="rect">
            <a:avLst/>
          </a:prstGeom>
          <a:noFill/>
        </p:spPr>
      </p:pic>
      <p:pic>
        <p:nvPicPr>
          <p:cNvPr id="9" name="Picture 4" descr="C:\Documents and Settings\Кирилл\Рабочий стол\анимация\17.gif">
            <a:extLst>
              <a:ext uri="{FF2B5EF4-FFF2-40B4-BE49-F238E27FC236}">
                <a16:creationId xmlns:a16="http://schemas.microsoft.com/office/drawing/2014/main" id="{8C71698C-3685-416E-8741-907A1F4C9C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83769" y="1416594"/>
            <a:ext cx="1411797" cy="1193483"/>
          </a:xfrm>
          <a:prstGeom prst="rect">
            <a:avLst/>
          </a:prstGeom>
          <a:noFill/>
        </p:spPr>
      </p:pic>
      <p:pic>
        <p:nvPicPr>
          <p:cNvPr id="10" name="Picture 6" descr="C:\Documents and Settings\Кирилл\Рабочий стол\анимация\denipapen.gif">
            <a:extLst>
              <a:ext uri="{FF2B5EF4-FFF2-40B4-BE49-F238E27FC236}">
                <a16:creationId xmlns:a16="http://schemas.microsoft.com/office/drawing/2014/main" id="{D833AE7C-A502-4A52-B03C-849ED2A914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36916" y="1844824"/>
            <a:ext cx="3525965" cy="3024000"/>
          </a:xfrm>
          <a:prstGeom prst="rect">
            <a:avLst/>
          </a:prstGeom>
          <a:noFill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2A58EBD-B79C-4AA1-B5C7-F31D2B8A5A43}"/>
              </a:ext>
            </a:extLst>
          </p:cNvPr>
          <p:cNvSpPr txBox="1"/>
          <p:nvPr/>
        </p:nvSpPr>
        <p:spPr>
          <a:xfrm>
            <a:off x="2862849" y="4917792"/>
            <a:ext cx="4437049" cy="163121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2000" b="1" dirty="0">
                <a:ln/>
                <a:solidFill>
                  <a:schemeClr val="accent4"/>
                </a:solidFill>
              </a:rPr>
              <a:t>Сила пара может быть огромной.</a:t>
            </a:r>
          </a:p>
          <a:p>
            <a:r>
              <a:rPr lang="ru-RU" sz="2000" b="1" dirty="0">
                <a:ln/>
                <a:solidFill>
                  <a:schemeClr val="accent4"/>
                </a:solidFill>
              </a:rPr>
              <a:t>Надо только заставить её крутить</a:t>
            </a:r>
          </a:p>
          <a:p>
            <a:r>
              <a:rPr lang="ru-RU" sz="2000" b="1" dirty="0">
                <a:ln/>
                <a:solidFill>
                  <a:schemeClr val="accent4"/>
                </a:solidFill>
              </a:rPr>
              <a:t>колёса повозок.</a:t>
            </a:r>
          </a:p>
          <a:p>
            <a:r>
              <a:rPr lang="ru-RU" sz="2000" b="1" dirty="0">
                <a:ln/>
                <a:solidFill>
                  <a:schemeClr val="accent4"/>
                </a:solidFill>
              </a:rPr>
              <a:t> </a:t>
            </a:r>
            <a:r>
              <a:rPr lang="ru-RU" sz="2000" b="1" u="sng" dirty="0">
                <a:ln/>
                <a:solidFill>
                  <a:schemeClr val="accent4"/>
                </a:solidFill>
              </a:rPr>
              <a:t>Так человек </a:t>
            </a:r>
          </a:p>
          <a:p>
            <a:r>
              <a:rPr lang="ru-RU" sz="2000" b="1" u="sng" dirty="0">
                <a:ln/>
                <a:solidFill>
                  <a:schemeClr val="accent4"/>
                </a:solidFill>
              </a:rPr>
              <a:t>изобрёл паровую машину.</a:t>
            </a:r>
          </a:p>
        </p:txBody>
      </p:sp>
    </p:spTree>
    <p:extLst>
      <p:ext uri="{BB962C8B-B14F-4D97-AF65-F5344CB8AC3E}">
        <p14:creationId xmlns:p14="http://schemas.microsoft.com/office/powerpoint/2010/main" val="1661764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Кирилл\Рабочий стол\транспорт\Foto-YOXAPRDU.jpg">
            <a:extLst>
              <a:ext uri="{FF2B5EF4-FFF2-40B4-BE49-F238E27FC236}">
                <a16:creationId xmlns:a16="http://schemas.microsoft.com/office/drawing/2014/main" id="{1B1283D5-3A9C-4E2F-9DE5-F0C74D488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1672" y="1492218"/>
            <a:ext cx="6816640" cy="5112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ABF10D-68B6-4924-B18E-0D5ED771241A}"/>
              </a:ext>
            </a:extLst>
          </p:cNvPr>
          <p:cNvSpPr txBox="1"/>
          <p:nvPr/>
        </p:nvSpPr>
        <p:spPr>
          <a:xfrm>
            <a:off x="755576" y="168779"/>
            <a:ext cx="8208912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2000" b="1" dirty="0">
                <a:ln/>
                <a:solidFill>
                  <a:schemeClr val="accent4"/>
                </a:solidFill>
              </a:rPr>
              <a:t>Паровую машину установили на повозку. Вам она покажется смешной.</a:t>
            </a:r>
          </a:p>
          <a:p>
            <a:r>
              <a:rPr lang="ru-RU" sz="2000" b="1" dirty="0">
                <a:ln/>
                <a:solidFill>
                  <a:schemeClr val="accent4"/>
                </a:solidFill>
              </a:rPr>
              <a:t>Телега и телега. Тяжёлая, на больших колёсах. Впереди котёл, вроде </a:t>
            </a:r>
          </a:p>
          <a:p>
            <a:r>
              <a:rPr lang="ru-RU" sz="2000" b="1" dirty="0">
                <a:ln/>
                <a:solidFill>
                  <a:schemeClr val="accent4"/>
                </a:solidFill>
              </a:rPr>
              <a:t>огромной медной кастрюли. Двигалась медленно, со скоростью пешехода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7685E880-04BC-47B2-B510-A9201A7DB0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293096"/>
            <a:ext cx="1503546" cy="2684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416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363272" cy="1584176"/>
          </a:xfrm>
        </p:spPr>
        <p:txBody>
          <a:bodyPr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2800" b="1" dirty="0">
                <a:ln/>
                <a:solidFill>
                  <a:schemeClr val="accent4"/>
                </a:solidFill>
                <a:latin typeface="+mn-lt"/>
                <a:cs typeface="Arial" pitchFamily="34" charset="0"/>
              </a:rPr>
              <a:t>На смену паровой машине пришёл первый автомобиль, у которого был мотор, и он заправлялся бензином. У этой машины колёса были разные: два больших задних колеса и одно маленькое переднее колесо</a:t>
            </a:r>
          </a:p>
        </p:txBody>
      </p:sp>
      <p:pic>
        <p:nvPicPr>
          <p:cNvPr id="4" name="Содержимое 3" descr="Автомобиль Бэнца, купить у Yaroslav Ufimcev, цена 06 847 монет, отзывы от Yaroslav Ufimcev, фото от 25 февраля vorotila.ru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3588" y="2132856"/>
            <a:ext cx="7416824" cy="4608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3100" b="1" dirty="0">
                <a:ln/>
                <a:solidFill>
                  <a:schemeClr val="accent4"/>
                </a:solidFill>
                <a:latin typeface="+mn-lt"/>
                <a:cs typeface="Arial" pitchFamily="34" charset="0"/>
              </a:rPr>
              <a:t>Позже у машин появились двери, стёкла, но, самое главное, на колёса надели резиновые надувные шины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AD8D1FF-415C-4C30-9627-FE381D91C77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96" y="1417638"/>
            <a:ext cx="7910184" cy="5276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3100" b="1" dirty="0">
                <a:ln/>
                <a:solidFill>
                  <a:schemeClr val="accent4"/>
                </a:solidFill>
                <a:latin typeface="+mn-lt"/>
                <a:cs typeface="Arial" pitchFamily="34" charset="0"/>
              </a:rPr>
              <a:t>Менялся внешний вид машин, улучшалась конструкция, </a:t>
            </a:r>
            <a:r>
              <a:rPr lang="ru-RU" sz="3100" b="1" dirty="0" err="1">
                <a:ln/>
                <a:solidFill>
                  <a:schemeClr val="accent4"/>
                </a:solidFill>
                <a:latin typeface="+mn-lt"/>
                <a:cs typeface="Arial" pitchFamily="34" charset="0"/>
              </a:rPr>
              <a:t>возростала</a:t>
            </a:r>
            <a:r>
              <a:rPr lang="ru-RU" sz="3100" b="1" dirty="0">
                <a:ln/>
                <a:solidFill>
                  <a:schemeClr val="accent4"/>
                </a:solidFill>
                <a:latin typeface="+mn-lt"/>
                <a:cs typeface="Arial" pitchFamily="34" charset="0"/>
              </a:rPr>
              <a:t> скорость движения, машины стали более удобными</a:t>
            </a:r>
            <a:endParaRPr lang="ru-RU" b="1" dirty="0">
              <a:ln/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6868" name="Picture 4" descr="Ретро автомобил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3993" y="1513409"/>
            <a:ext cx="7162063" cy="5156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2800" b="1" dirty="0">
                <a:ln/>
                <a:solidFill>
                  <a:schemeClr val="accent4"/>
                </a:solidFill>
                <a:latin typeface="+mn-lt"/>
                <a:cs typeface="Arial" pitchFamily="34" charset="0"/>
              </a:rPr>
              <a:t>Это современные автомобили, которые встречаются на улицах нашего города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7890" name="Picture 2" descr="Skoda SuperB - Фото Шкода, Обои Шкода, Шкода Картинки, Автомобили Шкода, #88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000" y="4057156"/>
            <a:ext cx="4042792" cy="2535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894" name="Picture 6" descr="https://im1-tub-ru.yandex.net/i?id=d361a9c85bab59ae67152c0b495cc48c&amp;n=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3302" y="1122420"/>
            <a:ext cx="4041776" cy="2559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896" name="Picture 8" descr="Топ-10 наименьших двигателей, доступных в современных автомо…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40757" y="1189237"/>
            <a:ext cx="3987221" cy="2535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Авто - Транспорт (грузоперевозки) в Москве - ГРУЗОПЕРЕВОЗКИ ПО ВСЕЙ РОССИИ от 1т до 20т, так же СБОРНЫЕ ГРУЗЫ - 8(925)780-12-2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1286" y="4113648"/>
            <a:ext cx="3987221" cy="2418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08312B2-DF83-43A2-BF9F-02484AFC0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41961"/>
            <a:ext cx="1716394" cy="143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A94C6F0-05CE-43AE-B0FA-82D25923D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592525"/>
            <a:ext cx="1747329" cy="141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9734FF2C-6FCD-4391-B22C-B03916BA8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06" y="2535428"/>
            <a:ext cx="2283252" cy="162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6981CBA2-4379-4B6F-A278-4F7653B35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381" y="889526"/>
            <a:ext cx="1519237" cy="127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E84530-57EC-44E7-8D17-87EA2C6D3AE3}"/>
              </a:ext>
            </a:extLst>
          </p:cNvPr>
          <p:cNvSpPr txBox="1"/>
          <p:nvPr/>
        </p:nvSpPr>
        <p:spPr>
          <a:xfrm>
            <a:off x="2687994" y="2201425"/>
            <a:ext cx="3908763" cy="163121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2000" b="1" dirty="0">
                <a:ln/>
                <a:solidFill>
                  <a:schemeClr val="accent4"/>
                </a:solidFill>
              </a:rPr>
              <a:t>Различный транспорт перевозит</a:t>
            </a:r>
          </a:p>
          <a:p>
            <a:r>
              <a:rPr lang="ru-RU" sz="2000" b="1" dirty="0">
                <a:ln/>
                <a:solidFill>
                  <a:schemeClr val="accent4"/>
                </a:solidFill>
              </a:rPr>
              <a:t>Людей и грузы каждый час,</a:t>
            </a:r>
          </a:p>
          <a:p>
            <a:r>
              <a:rPr lang="ru-RU" sz="2000" b="1" dirty="0">
                <a:ln/>
                <a:solidFill>
                  <a:schemeClr val="accent4"/>
                </a:solidFill>
              </a:rPr>
              <a:t>И по горам, и в деревнях,</a:t>
            </a:r>
          </a:p>
          <a:p>
            <a:r>
              <a:rPr lang="ru-RU" sz="2000" b="1" dirty="0">
                <a:ln/>
                <a:solidFill>
                  <a:schemeClr val="accent4"/>
                </a:solidFill>
              </a:rPr>
              <a:t>И под землёй, и на морях.</a:t>
            </a:r>
          </a:p>
          <a:p>
            <a:r>
              <a:rPr lang="ru-RU" sz="2000" b="1" dirty="0">
                <a:ln/>
                <a:solidFill>
                  <a:schemeClr val="accent4"/>
                </a:solidFill>
              </a:rPr>
              <a:t>В пустыне, даже в небесах.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03CE4F-2039-493D-8B5D-FD76FD2D496B}"/>
              </a:ext>
            </a:extLst>
          </p:cNvPr>
          <p:cNvSpPr txBox="1"/>
          <p:nvPr/>
        </p:nvSpPr>
        <p:spPr>
          <a:xfrm>
            <a:off x="2259952" y="4048884"/>
            <a:ext cx="3908764" cy="163121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just"/>
            <a:r>
              <a:rPr lang="ru-RU" b="1" dirty="0">
                <a:ln/>
                <a:solidFill>
                  <a:schemeClr val="accent4"/>
                </a:solidFill>
              </a:rPr>
              <a:t>          </a:t>
            </a:r>
            <a:r>
              <a:rPr lang="ru-RU" sz="2000" b="1" dirty="0">
                <a:ln/>
                <a:solidFill>
                  <a:schemeClr val="accent4"/>
                </a:solidFill>
              </a:rPr>
              <a:t>Все перевозочные средства</a:t>
            </a:r>
          </a:p>
          <a:p>
            <a:pPr algn="just"/>
            <a:r>
              <a:rPr lang="ru-RU" sz="2000" b="1" dirty="0">
                <a:ln/>
                <a:solidFill>
                  <a:schemeClr val="accent4"/>
                </a:solidFill>
              </a:rPr>
              <a:t>         Для человека так важны.</a:t>
            </a:r>
          </a:p>
          <a:p>
            <a:pPr algn="just"/>
            <a:r>
              <a:rPr lang="ru-RU" sz="2000" b="1" dirty="0">
                <a:ln/>
                <a:solidFill>
                  <a:schemeClr val="accent4"/>
                </a:solidFill>
              </a:rPr>
              <a:t>         Людей доставят к месту,    </a:t>
            </a:r>
          </a:p>
          <a:p>
            <a:pPr algn="just"/>
            <a:r>
              <a:rPr lang="ru-RU" sz="2000" b="1" dirty="0">
                <a:ln/>
                <a:solidFill>
                  <a:schemeClr val="accent4"/>
                </a:solidFill>
              </a:rPr>
              <a:t>                                           грузы</a:t>
            </a:r>
          </a:p>
          <a:p>
            <a:pPr algn="just"/>
            <a:r>
              <a:rPr lang="ru-RU" sz="2000" b="1" dirty="0">
                <a:ln/>
                <a:solidFill>
                  <a:schemeClr val="accent4"/>
                </a:solidFill>
              </a:rPr>
              <a:t>         Они всегда, везде нужны.      </a:t>
            </a: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997890F0-A9B5-44C0-A9D1-37807B7DD27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270" y="339304"/>
            <a:ext cx="1945312" cy="164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DB044149-67AB-4C2A-B2DD-B019F12ADA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773" y="5656290"/>
            <a:ext cx="6419850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6FBDC681-A4B9-4B3E-AA0D-BE1DD37E7C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90" y="2545983"/>
            <a:ext cx="1512573" cy="3262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29794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Кирилл\Рабочий стол\транспорт\7f5822957af88abb4dbf2883647b198d.jpg">
            <a:extLst>
              <a:ext uri="{FF2B5EF4-FFF2-40B4-BE49-F238E27FC236}">
                <a16:creationId xmlns:a16="http://schemas.microsoft.com/office/drawing/2014/main" id="{8262F054-CC3D-43D7-9C7A-C76C646F3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741" y="4091761"/>
            <a:ext cx="3888432" cy="2551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4" descr="C:\Documents and Settings\Кирилл\Рабочий стол\транспорт\дзд.jpg">
            <a:extLst>
              <a:ext uri="{FF2B5EF4-FFF2-40B4-BE49-F238E27FC236}">
                <a16:creationId xmlns:a16="http://schemas.microsoft.com/office/drawing/2014/main" id="{E921D229-DE85-4B04-9508-137F044CA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30112" y="4185759"/>
            <a:ext cx="3888432" cy="2563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6" descr="C:\Documents and Settings\Кирилл\Рабочий стол\транспорт\шщш.jpg">
            <a:extLst>
              <a:ext uri="{FF2B5EF4-FFF2-40B4-BE49-F238E27FC236}">
                <a16:creationId xmlns:a16="http://schemas.microsoft.com/office/drawing/2014/main" id="{14EC3DD6-C9C8-40FD-B60C-4E8391D16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7878" y="1482343"/>
            <a:ext cx="3812553" cy="25139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5" descr="C:\Documents and Settings\Кирилл\Рабочий стол\транспорт\ого.jpg">
            <a:extLst>
              <a:ext uri="{FF2B5EF4-FFF2-40B4-BE49-F238E27FC236}">
                <a16:creationId xmlns:a16="http://schemas.microsoft.com/office/drawing/2014/main" id="{C2D203B2-7C6A-4B13-B0FE-DD459A4DF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7400" y="1448911"/>
            <a:ext cx="3812552" cy="2537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484E89-7F8E-4664-AD7C-52772848E806}"/>
              </a:ext>
            </a:extLst>
          </p:cNvPr>
          <p:cNvSpPr txBox="1"/>
          <p:nvPr/>
        </p:nvSpPr>
        <p:spPr>
          <a:xfrm>
            <a:off x="966596" y="201008"/>
            <a:ext cx="7362564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2000" b="1" dirty="0">
                <a:ln/>
                <a:solidFill>
                  <a:schemeClr val="accent4"/>
                </a:solidFill>
              </a:rPr>
              <a:t>Кажется, что автомобили сейчас и так хороши. А инженеры - конструкторы стараются сделать их ещё лучше, ещё совершеннее!  Полюбуйся на современный транспорт:</a:t>
            </a:r>
          </a:p>
        </p:txBody>
      </p:sp>
      <p:pic>
        <p:nvPicPr>
          <p:cNvPr id="8" name="Picture 8" descr="C:\Documents and Settings\Кирилл\Рабочий стол\анимация\32.gif">
            <a:extLst>
              <a:ext uri="{FF2B5EF4-FFF2-40B4-BE49-F238E27FC236}">
                <a16:creationId xmlns:a16="http://schemas.microsoft.com/office/drawing/2014/main" id="{8958202C-6C14-45E0-ACB7-5A4EF3C93C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68343" y="568147"/>
            <a:ext cx="1189961" cy="7154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9645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0CC977B-3EB7-485C-8654-F8AF82D2C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151" y="616486"/>
            <a:ext cx="4323217" cy="30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F71EE81-22E8-45C0-A041-79982F97D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151" y="3951932"/>
            <a:ext cx="4031940" cy="268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4718E14-06AB-4E94-B90E-EA691C0EA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62" y="745297"/>
            <a:ext cx="4144172" cy="276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A70D9408-C2E6-4E59-8189-0AD779DCC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09" y="3823271"/>
            <a:ext cx="3755495" cy="2816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DFA789-101D-443B-8C62-F28AFCABA7CB}"/>
              </a:ext>
            </a:extLst>
          </p:cNvPr>
          <p:cNvSpPr/>
          <p:nvPr/>
        </p:nvSpPr>
        <p:spPr>
          <a:xfrm>
            <a:off x="2071929" y="0"/>
            <a:ext cx="485299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000" b="1" dirty="0">
                <a:ln/>
                <a:solidFill>
                  <a:schemeClr val="accent4"/>
                </a:solidFill>
              </a:rPr>
              <a:t>Городской транспорт</a:t>
            </a:r>
            <a:endParaRPr lang="ru-RU" sz="40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419360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Documents and Settings\Кирилл\Рабочий стол\транспорт\pojarnye_mashiny.jpg">
            <a:extLst>
              <a:ext uri="{FF2B5EF4-FFF2-40B4-BE49-F238E27FC236}">
                <a16:creationId xmlns:a16="http://schemas.microsoft.com/office/drawing/2014/main" id="{6A2EA3E1-D2CC-4A40-BF61-DF9793631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3528" y="3885066"/>
            <a:ext cx="4121319" cy="2747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3" descr="C:\Documents and Settings\Кирилл\Рабочий стол\транспорт\car-1.jpg">
            <a:extLst>
              <a:ext uri="{FF2B5EF4-FFF2-40B4-BE49-F238E27FC236}">
                <a16:creationId xmlns:a16="http://schemas.microsoft.com/office/drawing/2014/main" id="{4220CD08-C5A5-45D0-9E44-F87245CB1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99155" y="3924314"/>
            <a:ext cx="4071966" cy="2728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 descr="C:\Documents and Settings\Кирилл\Рабочий стол\транспорт\0_4e23_ad6699d4_XL.jpeg">
            <a:extLst>
              <a:ext uri="{FF2B5EF4-FFF2-40B4-BE49-F238E27FC236}">
                <a16:creationId xmlns:a16="http://schemas.microsoft.com/office/drawing/2014/main" id="{D98A2E36-FDE4-4959-ABFF-55C92F24F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46854" y="690112"/>
            <a:ext cx="4071966" cy="28998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C:\Documents and Settings\Кирилл\Рабочий стол\транспорт\oct_logan.jpg">
            <a:extLst>
              <a:ext uri="{FF2B5EF4-FFF2-40B4-BE49-F238E27FC236}">
                <a16:creationId xmlns:a16="http://schemas.microsoft.com/office/drawing/2014/main" id="{66C7128B-829E-4384-88E4-CF7C11933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60032" y="683634"/>
            <a:ext cx="3937114" cy="28890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79890AC-26CA-479C-91E3-2ACBE3F49A90}"/>
              </a:ext>
            </a:extLst>
          </p:cNvPr>
          <p:cNvSpPr/>
          <p:nvPr/>
        </p:nvSpPr>
        <p:spPr>
          <a:xfrm>
            <a:off x="1821987" y="34576"/>
            <a:ext cx="563487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000" b="1" dirty="0">
                <a:ln/>
                <a:solidFill>
                  <a:schemeClr val="accent4"/>
                </a:solidFill>
              </a:rPr>
              <a:t>Специальный транспорт</a:t>
            </a:r>
            <a:endParaRPr lang="ru-RU" sz="40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2284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29BFCA4-E267-4CBF-BF48-A989B9B396EB}"/>
              </a:ext>
            </a:extLst>
          </p:cNvPr>
          <p:cNvSpPr/>
          <p:nvPr/>
        </p:nvSpPr>
        <p:spPr>
          <a:xfrm>
            <a:off x="2483768" y="0"/>
            <a:ext cx="456785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000" b="1" dirty="0">
                <a:ln/>
                <a:solidFill>
                  <a:schemeClr val="accent4"/>
                </a:solidFill>
              </a:rPr>
              <a:t>Грузовой транспорт</a:t>
            </a:r>
            <a:endParaRPr lang="ru-RU" sz="40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E277EEF-5FF7-45D4-81A8-7D025E081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267" y="4149534"/>
            <a:ext cx="3747569" cy="2486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1FD9F6B-839A-4A79-BC0F-0097297AF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074" y="1246741"/>
            <a:ext cx="4309301" cy="269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Documents and Settings\Кирилл\Рабочий стол\транспорт\short.jpg">
            <a:extLst>
              <a:ext uri="{FF2B5EF4-FFF2-40B4-BE49-F238E27FC236}">
                <a16:creationId xmlns:a16="http://schemas.microsoft.com/office/drawing/2014/main" id="{C4A53079-F533-4635-862D-2F3DBBE0A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24971" y="844903"/>
            <a:ext cx="4080000" cy="30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5" descr="C:\Documents and Settings\Кирилл\Рабочий стол\анимация\13.gif">
            <a:extLst>
              <a:ext uri="{FF2B5EF4-FFF2-40B4-BE49-F238E27FC236}">
                <a16:creationId xmlns:a16="http://schemas.microsoft.com/office/drawing/2014/main" id="{CBC9A984-38DF-476A-BCDA-BB875A8E6A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27377" y="0"/>
            <a:ext cx="1890000" cy="126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16011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44582F3-181D-47FC-AD01-7FCEB227B5B5}"/>
              </a:ext>
            </a:extLst>
          </p:cNvPr>
          <p:cNvSpPr/>
          <p:nvPr/>
        </p:nvSpPr>
        <p:spPr>
          <a:xfrm>
            <a:off x="2195736" y="260648"/>
            <a:ext cx="438011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200" b="1" cap="none" spc="0" dirty="0">
                <a:ln/>
                <a:solidFill>
                  <a:schemeClr val="accent4"/>
                </a:solidFill>
                <a:effectLst/>
              </a:rPr>
              <a:t>Строительные машины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67D3E64D-DB25-4586-ADFB-880992970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52" y="3972654"/>
            <a:ext cx="4499992" cy="2746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B7225842-84F7-4208-9590-3BF177FEB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290807"/>
            <a:ext cx="3942037" cy="2242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4D153AD2-C4BF-4292-911F-AD4DDF967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15991"/>
            <a:ext cx="3469208" cy="2830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8F9C9A0-FAA6-4679-8FC6-1A6F16E54F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0130" y="1071684"/>
            <a:ext cx="4119134" cy="2746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59821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EFF5E53-C743-47A7-911E-66A76C098C84}"/>
              </a:ext>
            </a:extLst>
          </p:cNvPr>
          <p:cNvSpPr/>
          <p:nvPr/>
        </p:nvSpPr>
        <p:spPr>
          <a:xfrm>
            <a:off x="2036476" y="188640"/>
            <a:ext cx="532177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000" b="1" cap="none" spc="0" dirty="0">
                <a:ln/>
                <a:solidFill>
                  <a:schemeClr val="accent4"/>
                </a:solidFill>
                <a:effectLst/>
              </a:rPr>
              <a:t>Подземный транспорт </a:t>
            </a:r>
          </a:p>
          <a:p>
            <a:pPr algn="ctr"/>
            <a:r>
              <a:rPr lang="ru-RU" sz="4000" b="1" cap="none" spc="0" dirty="0">
                <a:ln/>
                <a:solidFill>
                  <a:schemeClr val="accent4"/>
                </a:solidFill>
                <a:effectLst/>
              </a:rPr>
              <a:t>- МЕТРО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E9E5B4A3-399E-4C05-A6C5-A779C088A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25" y="1512079"/>
            <a:ext cx="8766549" cy="493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Documents and Settings\Кирилл\Рабочий стол\анимация\57.gif">
            <a:extLst>
              <a:ext uri="{FF2B5EF4-FFF2-40B4-BE49-F238E27FC236}">
                <a16:creationId xmlns:a16="http://schemas.microsoft.com/office/drawing/2014/main" id="{6E62FE49-FB9E-4F51-BF30-C99B1DBC8E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89540" y="243764"/>
            <a:ext cx="1440741" cy="9569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1216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20C6A9C-26C4-4AFE-9BA5-BFEA3C9EF735}"/>
              </a:ext>
            </a:extLst>
          </p:cNvPr>
          <p:cNvSpPr txBox="1"/>
          <p:nvPr/>
        </p:nvSpPr>
        <p:spPr>
          <a:xfrm>
            <a:off x="1331640" y="0"/>
            <a:ext cx="6246440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1800" b="1" dirty="0">
                <a:ln/>
                <a:solidFill>
                  <a:schemeClr val="accent4"/>
                </a:solidFill>
              </a:rPr>
              <a:t> </a:t>
            </a:r>
            <a:r>
              <a:rPr lang="ru-RU" sz="3600" b="1" dirty="0">
                <a:ln/>
                <a:solidFill>
                  <a:schemeClr val="accent4"/>
                </a:solidFill>
              </a:rPr>
              <a:t>Наше первое путешествие</a:t>
            </a:r>
          </a:p>
          <a:p>
            <a:r>
              <a:rPr lang="ru-RU" sz="3600" b="1" dirty="0">
                <a:ln/>
                <a:solidFill>
                  <a:schemeClr val="accent4"/>
                </a:solidFill>
              </a:rPr>
              <a:t>               закончилось!       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7349EC-DE4C-4702-804F-296AA83D6D00}"/>
              </a:ext>
            </a:extLst>
          </p:cNvPr>
          <p:cNvSpPr txBox="1"/>
          <p:nvPr/>
        </p:nvSpPr>
        <p:spPr>
          <a:xfrm>
            <a:off x="5076056" y="5260964"/>
            <a:ext cx="6246440" cy="138499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2800" b="1" dirty="0">
                <a:ln/>
                <a:solidFill>
                  <a:schemeClr val="accent4"/>
                </a:solidFill>
              </a:rPr>
              <a:t>А как будет выглядеть</a:t>
            </a:r>
          </a:p>
          <a:p>
            <a:r>
              <a:rPr lang="ru-RU" sz="2800" b="1" dirty="0">
                <a:ln/>
                <a:solidFill>
                  <a:schemeClr val="accent4"/>
                </a:solidFill>
              </a:rPr>
              <a:t>     наземный транспорт </a:t>
            </a:r>
          </a:p>
          <a:p>
            <a:r>
              <a:rPr lang="ru-RU" sz="2800" b="1" dirty="0">
                <a:ln/>
                <a:solidFill>
                  <a:schemeClr val="accent4"/>
                </a:solidFill>
              </a:rPr>
              <a:t>                  в будущем???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5D0FD3F-2D92-48F4-8F1D-FAE097221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805" y="1200329"/>
            <a:ext cx="6038109" cy="4028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9095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6DF4CFF-9EF2-4370-B476-217879636FF5}"/>
              </a:ext>
            </a:extLst>
          </p:cNvPr>
          <p:cNvSpPr txBox="1"/>
          <p:nvPr/>
        </p:nvSpPr>
        <p:spPr>
          <a:xfrm>
            <a:off x="2843808" y="47667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b="1" dirty="0">
                <a:ln/>
                <a:solidFill>
                  <a:schemeClr val="accent4"/>
                </a:solidFill>
              </a:rPr>
              <a:t> </a:t>
            </a:r>
            <a:endParaRPr lang="ru-RU" sz="2000" b="1" dirty="0">
              <a:ln/>
              <a:solidFill>
                <a:schemeClr val="accent4"/>
              </a:solidFill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2B09ED70-EA3E-446C-9A3C-5A2D693FC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529" y="260648"/>
            <a:ext cx="5096941" cy="493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71B0D1D-7DA7-4C49-83A0-66AE20F65591}"/>
              </a:ext>
            </a:extLst>
          </p:cNvPr>
          <p:cNvSpPr txBox="1"/>
          <p:nvPr/>
        </p:nvSpPr>
        <p:spPr>
          <a:xfrm>
            <a:off x="2548470" y="1712905"/>
            <a:ext cx="457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А на чём люди</a:t>
            </a:r>
          </a:p>
          <a:p>
            <a:r>
              <a:rPr lang="ru-RU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  передвигались раньше?</a:t>
            </a:r>
          </a:p>
          <a:p>
            <a:r>
              <a:rPr lang="ru-RU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          Хочешь узнать?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CEF334-991C-41F3-B2A2-3BC9708DF689}"/>
              </a:ext>
            </a:extLst>
          </p:cNvPr>
          <p:cNvSpPr txBox="1"/>
          <p:nvPr/>
        </p:nvSpPr>
        <p:spPr>
          <a:xfrm>
            <a:off x="262470" y="5301208"/>
            <a:ext cx="4572000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2000" b="1" dirty="0">
                <a:ln/>
                <a:solidFill>
                  <a:schemeClr val="accent4"/>
                </a:solidFill>
              </a:rPr>
              <a:t>Тогда отправляйся с нами</a:t>
            </a:r>
          </a:p>
          <a:p>
            <a:r>
              <a:rPr lang="ru-RU" sz="2000" b="1" dirty="0">
                <a:ln/>
                <a:solidFill>
                  <a:schemeClr val="accent4"/>
                </a:solidFill>
              </a:rPr>
              <a:t>         в путешествие</a:t>
            </a:r>
          </a:p>
          <a:p>
            <a:r>
              <a:rPr lang="ru-RU" sz="2000" b="1" dirty="0">
                <a:ln/>
                <a:solidFill>
                  <a:schemeClr val="accent4"/>
                </a:solidFill>
              </a:rPr>
              <a:t>    на машине времени!</a:t>
            </a:r>
          </a:p>
        </p:txBody>
      </p:sp>
      <p:pic>
        <p:nvPicPr>
          <p:cNvPr id="11" name="Picture 2" descr="C:\Documents and Settings\Кирилл\Рабочий стол\анимация\18.gif">
            <a:extLst>
              <a:ext uri="{FF2B5EF4-FFF2-40B4-BE49-F238E27FC236}">
                <a16:creationId xmlns:a16="http://schemas.microsoft.com/office/drawing/2014/main" id="{908E4BBA-7021-4C55-B7D6-080B317AAC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14557" y="3822391"/>
            <a:ext cx="4417480" cy="2748196"/>
          </a:xfrm>
          <a:prstGeom prst="rect">
            <a:avLst/>
          </a:prstGeom>
          <a:noFill/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902EABD3-9561-4C95-9558-28373182A3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62" y="1545886"/>
            <a:ext cx="1611567" cy="236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9809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Documents and Settings\Кирилл\Рабочий стол\транспорт\0000248822-preview.jpg">
            <a:extLst>
              <a:ext uri="{FF2B5EF4-FFF2-40B4-BE49-F238E27FC236}">
                <a16:creationId xmlns:a16="http://schemas.microsoft.com/office/drawing/2014/main" id="{8C75BA26-1087-433B-8DEA-7279B72D5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27584" y="1196752"/>
            <a:ext cx="7364598" cy="5327577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3A09904-F84A-4EFF-A9F2-5AD8ADF1C5DC}"/>
              </a:ext>
            </a:extLst>
          </p:cNvPr>
          <p:cNvSpPr txBox="1"/>
          <p:nvPr/>
        </p:nvSpPr>
        <p:spPr>
          <a:xfrm>
            <a:off x="2411760" y="333671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2800" b="1" dirty="0">
                <a:ln/>
                <a:solidFill>
                  <a:schemeClr val="accent4"/>
                </a:solidFill>
              </a:rPr>
              <a:t>«Всё началось с колеса…»</a:t>
            </a:r>
          </a:p>
        </p:txBody>
      </p:sp>
      <p:pic>
        <p:nvPicPr>
          <p:cNvPr id="10" name="Picture 2" descr="C:\Documents and Settings\Кирилл\Рабочий стол\анимация\36.gif">
            <a:extLst>
              <a:ext uri="{FF2B5EF4-FFF2-40B4-BE49-F238E27FC236}">
                <a16:creationId xmlns:a16="http://schemas.microsoft.com/office/drawing/2014/main" id="{2DFDF001-E26B-4A63-8E51-B00742CF29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15129" y="140709"/>
            <a:ext cx="1033032" cy="1139232"/>
          </a:xfrm>
          <a:prstGeom prst="rect">
            <a:avLst/>
          </a:prstGeom>
          <a:noFill/>
        </p:spPr>
      </p:pic>
      <p:pic>
        <p:nvPicPr>
          <p:cNvPr id="11" name="Picture 2" descr="C:\Documents and Settings\Кирилл\Рабочий стол\анимация\36.gif">
            <a:extLst>
              <a:ext uri="{FF2B5EF4-FFF2-40B4-BE49-F238E27FC236}">
                <a16:creationId xmlns:a16="http://schemas.microsoft.com/office/drawing/2014/main" id="{FC74C857-E06C-4583-B5AB-95BB414897A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8762" y="123808"/>
            <a:ext cx="1175113" cy="12959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703192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b="1" dirty="0">
                <a:ln/>
                <a:solidFill>
                  <a:schemeClr val="accent4"/>
                </a:solidFill>
              </a:rPr>
              <a:t>Чтобы перевозить грузы человек придумал телегу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ED7864E-D2F1-4CE7-9B02-5EA5ECE66FD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80" y="1417638"/>
            <a:ext cx="9021220" cy="4496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28800"/>
          </a:xfrm>
        </p:spPr>
        <p:txBody>
          <a:bodyPr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2000" b="1" dirty="0">
                <a:ln/>
                <a:solidFill>
                  <a:schemeClr val="accent4"/>
                </a:solidFill>
                <a:latin typeface="+mn-lt"/>
                <a:cs typeface="Arial" pitchFamily="34" charset="0"/>
              </a:rPr>
              <a:t>Сбил человек из досок деревянный ящик, приладил колёса, впряг в телегу лошадь и стал перевозить грузы</a:t>
            </a:r>
            <a:endParaRPr lang="ru-RU" sz="2000" b="1" dirty="0">
              <a:ln/>
              <a:solidFill>
                <a:schemeClr val="accent4"/>
              </a:solidFill>
              <a:latin typeface="+mn-lt"/>
            </a:endParaRPr>
          </a:p>
        </p:txBody>
      </p:sp>
      <p:pic>
        <p:nvPicPr>
          <p:cNvPr id="4" name="Содержимое 3" descr="Фото мужика в необычной телеге, фотографии лошадей в деревне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268760"/>
            <a:ext cx="8280920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2800" b="1" dirty="0">
                <a:ln/>
                <a:solidFill>
                  <a:schemeClr val="accent4"/>
                </a:solidFill>
              </a:rPr>
              <a:t>Сани - зимняя повозка на полозьях </a:t>
            </a:r>
          </a:p>
        </p:txBody>
      </p:sp>
      <p:pic>
        <p:nvPicPr>
          <p:cNvPr id="4" name="Содержимое 3" descr="Дорожная.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412776"/>
            <a:ext cx="7848871" cy="5184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280920" cy="1080120"/>
          </a:xfrm>
        </p:spPr>
        <p:txBody>
          <a:bodyPr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2800" b="1" dirty="0">
                <a:ln/>
                <a:solidFill>
                  <a:schemeClr val="accent4"/>
                </a:solidFill>
                <a:latin typeface="+mn-lt"/>
                <a:cs typeface="Arial" pitchFamily="34" charset="0"/>
              </a:rPr>
              <a:t>Зимой на телеге было холодно, снег засыпал человека, дождь мочил одежду. И человек решил сделать над телегой крышу из плотной ткани или из шкур животного</a:t>
            </a:r>
            <a:r>
              <a:rPr lang="ru-RU" sz="3200" b="1" dirty="0">
                <a:ln/>
                <a:solidFill>
                  <a:schemeClr val="accent4"/>
                </a:solidFill>
                <a:latin typeface="+mn-lt"/>
              </a:rPr>
              <a:t> </a:t>
            </a:r>
            <a:endParaRPr lang="ru-RU" sz="3200" b="1" dirty="0">
              <a:ln/>
              <a:solidFill>
                <a:schemeClr val="accent4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4" name="Содержимое 3" descr="Зимаков Е.В. - Конный транспорт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1580" y="2132856"/>
            <a:ext cx="7560840" cy="4536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834064" cy="1224136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2800" b="1" dirty="0">
                <a:ln/>
                <a:solidFill>
                  <a:schemeClr val="accent4"/>
                </a:solidFill>
                <a:latin typeface="+mn-lt"/>
              </a:rPr>
              <a:t>Получилась хорошая повозка для перевозки груза и людей</a:t>
            </a:r>
            <a:br>
              <a:rPr lang="ru-RU" b="1" dirty="0">
                <a:ln/>
                <a:solidFill>
                  <a:schemeClr val="accent4"/>
                </a:solidFill>
              </a:rPr>
            </a:br>
            <a:endParaRPr lang="ru-RU" b="1" dirty="0">
              <a:ln/>
              <a:solidFill>
                <a:schemeClr val="accent4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 descr="Сюжетно-ролевые игры - Игрульки24 интернет магазин игрушек, мягкие игрушки, детские игрушки, игрушки купить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96752"/>
            <a:ext cx="8268072" cy="5310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</TotalTime>
  <Words>502</Words>
  <Application>Microsoft Office PowerPoint</Application>
  <PresentationFormat>Экран (4:3)</PresentationFormat>
  <Paragraphs>64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9" baseType="lpstr">
      <vt:lpstr>Arial</vt:lpstr>
      <vt:lpstr>Calibri</vt:lpstr>
      <vt:lpstr>Тема Office</vt:lpstr>
      <vt:lpstr>Путешествие на машине времени</vt:lpstr>
      <vt:lpstr>Презентация PowerPoint</vt:lpstr>
      <vt:lpstr>Презентация PowerPoint</vt:lpstr>
      <vt:lpstr>Презентация PowerPoint</vt:lpstr>
      <vt:lpstr>Чтобы перевозить грузы человек придумал телегу</vt:lpstr>
      <vt:lpstr>Сбил человек из досок деревянный ящик, приладил колёса, впряг в телегу лошадь и стал перевозить грузы</vt:lpstr>
      <vt:lpstr>Сани - зимняя повозка на полозьях </vt:lpstr>
      <vt:lpstr>Зимой на телеге было холодно, снег засыпал человека, дождь мочил одежду. И человек решил сделать над телегой крышу из плотной ткани или из шкур животного </vt:lpstr>
      <vt:lpstr>Получилась хорошая повозка для перевозки груза и людей </vt:lpstr>
      <vt:lpstr>Карета была легче и изящнее телеги и повозки. Она состояла из кабины, в которой сидели пассажиры. Высокие колёса легко передвигались по улицам города и по дорогам</vt:lpstr>
      <vt:lpstr>Управлял каретой кучер, сидящий на облучке. Четырёхколёсные, закрытые, они могли перевозить людей и их вещи: багаж, почту и многое  другое</vt:lpstr>
      <vt:lpstr>Пролетка - легкий открытый четырехколесный экипаж</vt:lpstr>
      <vt:lpstr>Затем появился первый в мире трамвай</vt:lpstr>
      <vt:lpstr>Презентация PowerPoint</vt:lpstr>
      <vt:lpstr>Презентация PowerPoint</vt:lpstr>
      <vt:lpstr>На смену паровой машине пришёл первый автомобиль, у которого был мотор, и он заправлялся бензином. У этой машины колёса были разные: два больших задних колеса и одно маленькое переднее колесо</vt:lpstr>
      <vt:lpstr>Позже у машин появились двери, стёкла, но, самое главное, на колёса надели резиновые надувные шины </vt:lpstr>
      <vt:lpstr>Менялся внешний вид машин, улучшалась конструкция, возростала скорость движения, машины стали более удобными</vt:lpstr>
      <vt:lpstr>Это современные автомобили, которые встречаются на улицах нашего города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История создания транспорта</dc:title>
  <dc:creator>ДОМ</dc:creator>
  <cp:lastModifiedBy>ELENA</cp:lastModifiedBy>
  <cp:revision>34</cp:revision>
  <dcterms:created xsi:type="dcterms:W3CDTF">2015-05-02T17:08:47Z</dcterms:created>
  <dcterms:modified xsi:type="dcterms:W3CDTF">2021-11-02T06:11:24Z</dcterms:modified>
</cp:coreProperties>
</file>