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2" r:id="rId5"/>
    <p:sldId id="258" r:id="rId6"/>
    <p:sldId id="260" r:id="rId7"/>
    <p:sldId id="259" r:id="rId8"/>
    <p:sldId id="261" r:id="rId9"/>
    <p:sldId id="263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B5"/>
    <a:srgbClr val="F6BF9A"/>
    <a:srgbClr val="FFCC66"/>
    <a:srgbClr val="FFFF99"/>
    <a:srgbClr val="FE7AF1"/>
    <a:srgbClr val="C31388"/>
    <a:srgbClr val="FF3399"/>
    <a:srgbClr val="EE96C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967A-AA04-4B5F-85ED-FB1C03AEE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683400-4588-472D-9A26-C9AAD83D2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E5AD5-CFBF-4D9E-A05E-DFA70DA2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5646-2570-4BC8-80CE-563FDEBE4011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AB96F-2E21-4B9B-B427-E00D87EE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B7B2C-BACE-4170-B2F0-FB3E64C8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A6A-008E-4DDB-820F-F3A79DCD1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3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8BA61-1893-4DAF-8E44-74080A0C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4E4847-477F-4B48-994C-B94F8905B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F4FD6-7DCE-4DFE-9E97-0FFE429B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5646-2570-4BC8-80CE-563FDEBE4011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C207C-D827-4ED0-A4BB-D135815B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8A3F6-64D4-44BF-A8C6-B1CFEAFD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A6A-008E-4DDB-820F-F3A79DCD1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2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0D80CA-7F9F-4550-A94E-8C86D8E08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556B6F-01D7-4FD3-BB44-7D61632B8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BD09B-0E08-4D6A-A3FE-AFA1C27B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5646-2570-4BC8-80CE-563FDEBE4011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CFD8D2-4062-49E5-8732-A5A79D04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756602-04CF-4C45-9AC8-50835124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A6A-008E-4DDB-820F-F3A79DCD1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2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B0A18-D140-469D-8A0D-4F33EBAC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0E6347-BA29-44E1-B77D-B52A06510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E73A80-6935-4829-950F-A051C4B4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5646-2570-4BC8-80CE-563FDEBE4011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3E0380-2840-4421-9D90-9E9EAB21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63EB7-BE17-4FFF-AFE4-3888C55C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A6A-008E-4DDB-820F-F3A79DCD1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6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4ABDB-7BBA-492C-84A8-53E0A364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35AB99-C792-4ACA-8B6C-42544E146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2D1A20-EE13-439E-BBCF-745B1CE4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5646-2570-4BC8-80CE-563FDEBE4011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20449-5C1B-4E79-84DF-D3132C82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CF168-2347-4D49-896E-DAED7319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A6A-008E-4DDB-820F-F3A79DCD1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2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5BFC0-F5CD-4434-9A82-590912FE5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4D3057-38ED-4AD9-941B-7B1EA1F87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45391-9422-4911-BA4D-68F96180C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81940-16FB-430A-8872-3D0E1F27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5646-2570-4BC8-80CE-563FDEBE4011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339005-979B-44A7-AE15-EF1B9AF5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103ACA-7E21-4847-8D0C-58858E8D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A6A-008E-4DDB-820F-F3A79DCD1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8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218DF-5DD6-4C5E-BF26-49025482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00301F-02A6-456D-A4D9-298EAF4E4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DABBB-D735-4B7D-AB16-9695C8C88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72F4C2-C70E-431A-B35A-2A2037DFD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249844-FD85-4A1A-B073-155F25BCF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B55A15-C8C1-4B7A-A48C-43CF8E9C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5646-2570-4BC8-80CE-563FDEBE4011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5C4799-E9CD-4005-A037-A8A066EB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7B0909-5709-4332-AA5F-EF47BC28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A6A-008E-4DDB-820F-F3A79DCD1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9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4EA01-9827-46B5-BE62-93216763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D58D51-5993-4257-8D7A-C9D0C613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5646-2570-4BC8-80CE-563FDEBE4011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B95ED9-CA2A-469A-9E93-753D3A5A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BA30A0-60EA-4CE9-A853-075535EB7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A6A-008E-4DDB-820F-F3A79DCD1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6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9038BD-ACA8-4F88-80BF-FD8EEFB5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5646-2570-4BC8-80CE-563FDEBE4011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394612-32D9-439E-9437-3EA728280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DE61D5-8281-4D40-8DD3-3F60AB55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A6A-008E-4DDB-820F-F3A79DCD1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1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9C528-7A67-4D7C-8DAB-CDCA3401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57707-8F08-4E24-841D-237FA8F4C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9F971D-B405-413F-BFD9-C7FD3EF38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7DF679-28A8-4472-950C-FB3370DB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5646-2570-4BC8-80CE-563FDEBE4011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9AB2F1-522A-4DDE-BD4B-84ECF24B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7944BE-5FF0-4858-8E6B-FF6F86D2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A6A-008E-4DDB-820F-F3A79DCD1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7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E4C0B-ED73-468F-8CCB-FE4C0DAA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C788B-BCD4-4FBD-AF06-4F87D41864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8B45B-912A-4FFF-8353-245968303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E9CD39-2DD0-4433-BFDC-133172BA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5646-2570-4BC8-80CE-563FDEBE4011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730827-4C94-4268-8BBE-65F8F0CF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070061-80E3-498E-9A9C-8BE894AC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A6A-008E-4DDB-820F-F3A79DCD1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3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FF189-B88F-4815-B924-2A356F8A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603B4B-ABC7-4D49-957A-3BFEC726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1963C-94E2-4144-BD0F-2DC71849B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5646-2570-4BC8-80CE-563FDEBE4011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6F5BE-A16E-4B85-999D-2BD4CFED9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2400D7-DC7F-477A-BE4F-F020258D8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A6A-008E-4DDB-820F-F3A79DCD1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9000">
              <a:srgbClr val="FFCC66"/>
            </a:gs>
            <a:gs pos="68000">
              <a:srgbClr val="F6BF9A"/>
            </a:gs>
            <a:gs pos="100000">
              <a:srgbClr val="FFDCB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F007C-40ED-401D-9D90-F1DB19DC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325" y="193874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 упражнений утренней гимнастики в ДОУ.»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6569E-E2CA-4890-9986-576FB7EF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703" y="4582477"/>
            <a:ext cx="5153297" cy="2275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Вербицкая Н.В.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1499B-C5D0-46D3-9887-1D5B5A839B99}"/>
              </a:ext>
            </a:extLst>
          </p:cNvPr>
          <p:cNvSpPr txBox="1"/>
          <p:nvPr/>
        </p:nvSpPr>
        <p:spPr>
          <a:xfrm>
            <a:off x="3856972" y="0"/>
            <a:ext cx="489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№74 «Одуванчик»</a:t>
            </a:r>
          </a:p>
        </p:txBody>
      </p:sp>
    </p:spTree>
    <p:extLst>
      <p:ext uri="{BB962C8B-B14F-4D97-AF65-F5344CB8AC3E}">
        <p14:creationId xmlns:p14="http://schemas.microsoft.com/office/powerpoint/2010/main" val="226744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2">
                <a:lumMod val="60000"/>
                <a:lumOff val="40000"/>
              </a:schemeClr>
            </a:gs>
            <a:gs pos="83000">
              <a:srgbClr val="FFFF00"/>
            </a:gs>
            <a:gs pos="56000">
              <a:schemeClr val="accent4">
                <a:lumMod val="40000"/>
                <a:lumOff val="60000"/>
              </a:schemeClr>
            </a:gs>
            <a:gs pos="7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86D391-D629-4740-A512-456840999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07" y="627961"/>
            <a:ext cx="7741186" cy="580589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53875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2">
                <a:lumMod val="60000"/>
                <a:lumOff val="40000"/>
              </a:schemeClr>
            </a:gs>
            <a:gs pos="83000">
              <a:srgbClr val="FFFF00"/>
            </a:gs>
            <a:gs pos="56000">
              <a:schemeClr val="accent4">
                <a:lumMod val="40000"/>
                <a:lumOff val="60000"/>
              </a:schemeClr>
            </a:gs>
            <a:gs pos="7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592E02-7597-4656-91A9-6122AC293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2028" y="1331296"/>
            <a:ext cx="9885680" cy="2008981"/>
          </a:xfrm>
        </p:spPr>
        <p:txBody>
          <a:bodyPr>
            <a:norm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Утренняя гимнастика- комплекс физических упражнений, выполняемых , как правило, утром, с целью разминки мышц и суставов. 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Она состоит из комплекса физических упражнений умеренной нагрузки, охватывающих основную группу мышц.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475D8C-C1FB-4069-BE38-74FBD79C6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7" y="3098494"/>
            <a:ext cx="5816908" cy="3616287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75140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4">
                <a:lumMod val="40000"/>
                <a:lumOff val="60000"/>
              </a:schemeClr>
            </a:gs>
            <a:gs pos="100000">
              <a:srgbClr val="EE96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6F75-4CAB-4F8E-A14A-B9FC1A39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73320" cy="73215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В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ращени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е головы</a:t>
            </a:r>
            <a:endParaRPr lang="ru-RU" sz="32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D6A39B9-D40C-4C93-8AFE-0BE10370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9560" y="365125"/>
            <a:ext cx="5181600" cy="5973763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Исходное положение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Стоя на выпрямленных ногах,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стопы на ширине плеч,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руки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на поясе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l">
              <a:buNone/>
            </a:pPr>
            <a:br>
              <a:rPr lang="ru-RU" dirty="0"/>
            </a:b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Упражнение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ПОВТОРИТЬ 5-6 РАЗ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Выполнить круговые вращения головой в одну, затем в другую сторону.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08A8B9A-9307-47AF-9253-642FB39165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" y="1700936"/>
            <a:ext cx="5490470" cy="3456127"/>
          </a:xfrm>
          <a:effectLst>
            <a:softEdge rad="482600"/>
          </a:effectLst>
        </p:spPr>
      </p:pic>
    </p:spTree>
    <p:extLst>
      <p:ext uri="{BB962C8B-B14F-4D97-AF65-F5344CB8AC3E}">
        <p14:creationId xmlns:p14="http://schemas.microsoft.com/office/powerpoint/2010/main" val="3375058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3399"/>
            </a:gs>
            <a:gs pos="44000">
              <a:schemeClr val="accent4">
                <a:lumMod val="40000"/>
                <a:lumOff val="60000"/>
              </a:schemeClr>
            </a:gs>
            <a:gs pos="72000">
              <a:srgbClr val="EE96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0ED45-5EF9-4567-B95B-728123C2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5"/>
            <a:ext cx="5181600" cy="1331595"/>
          </a:xfrm>
        </p:spPr>
        <p:txBody>
          <a:bodyPr>
            <a:normAutofit/>
          </a:bodyPr>
          <a:lstStyle/>
          <a:p>
            <a:r>
              <a:rPr lang="ru-RU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Вращения плечами</a:t>
            </a:r>
            <a:b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0DC487-18AB-424D-B22B-041415FB6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603240" cy="5811838"/>
          </a:xfrm>
        </p:spPr>
        <p:txBody>
          <a:bodyPr/>
          <a:lstStyle/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Исходное положение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Ноги на ширине плеч,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руки вдоль туловища.</a:t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Упражнение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ПОВТОРИТЬ 5-6 РАЗ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Выполнять вращения плечами вперед и назад.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63E9B2B-0CD7-486D-ACD7-436CF47EF4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4" y="1696720"/>
            <a:ext cx="5498466" cy="3448157"/>
          </a:xfr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270733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2">
                <a:lumMod val="60000"/>
                <a:lumOff val="40000"/>
              </a:schemeClr>
            </a:gs>
            <a:gs pos="83000">
              <a:srgbClr val="FFFF00"/>
            </a:gs>
            <a:gs pos="56000">
              <a:schemeClr val="accent4">
                <a:lumMod val="40000"/>
                <a:lumOff val="60000"/>
              </a:schemeClr>
            </a:gs>
            <a:gs pos="7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EBDF7-0CC8-4D7B-8C10-906A7164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325"/>
            <a:ext cx="5044440" cy="1118235"/>
          </a:xfrm>
        </p:spPr>
        <p:txBody>
          <a:bodyPr>
            <a:normAutofit fontScale="90000"/>
          </a:bodyPr>
          <a:lstStyle/>
          <a:p>
            <a:r>
              <a:rPr lang="ru-RU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Вращения предплечьями</a:t>
            </a:r>
            <a:b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CCD55B-205F-4068-95F3-597F00D4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2" y="254000"/>
            <a:ext cx="5318758" cy="5922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Исходное положение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Положение такое же, как выше, руки подняты на высоту плеч.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Упражнение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(Выполнять динамичные вращения предплечьями в локтевом суставе):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 секунд на себя,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 секунд от себя.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989772B-7FCC-440F-A898-4609DB98C2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2234449"/>
            <a:ext cx="5181600" cy="2674374"/>
          </a:xfr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92921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FE7AF1"/>
            </a:gs>
            <a:gs pos="27000">
              <a:srgbClr val="FFFF99"/>
            </a:gs>
            <a:gs pos="62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C83D7-2EEF-4CEE-97C6-8A24826A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" y="253365"/>
            <a:ext cx="5257800" cy="1351915"/>
          </a:xfrm>
        </p:spPr>
        <p:txBody>
          <a:bodyPr>
            <a:normAutofit/>
          </a:bodyPr>
          <a:lstStyle/>
          <a:p>
            <a:r>
              <a:rPr lang="ru-RU" sz="3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Вращения бедрами</a:t>
            </a:r>
            <a:b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6C03CE-E756-400A-8EF0-FC0750F75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365125"/>
            <a:ext cx="5181600" cy="6004243"/>
          </a:xfrm>
        </p:spPr>
        <p:txBody>
          <a:bodyPr/>
          <a:lstStyle/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Исходное положение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Ладони на бедрах, голова прямо.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Упражнение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Выполнять круговые вращения бедрами.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Упражнение выполнять 5 раз влево и 5 раз вправо.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BE494A6-0B49-462F-AE3B-033494BDAB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37" y="1762125"/>
            <a:ext cx="3333750" cy="3333750"/>
          </a:xfr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258637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2">
                <a:lumMod val="60000"/>
                <a:lumOff val="40000"/>
              </a:schemeClr>
            </a:gs>
            <a:gs pos="83000">
              <a:srgbClr val="FFFF00"/>
            </a:gs>
            <a:gs pos="56000">
              <a:schemeClr val="accent4">
                <a:lumMod val="40000"/>
                <a:lumOff val="60000"/>
              </a:schemeClr>
            </a:gs>
            <a:gs pos="7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054B0-0E38-4C64-9575-12BF88B5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94456"/>
            <a:ext cx="4983480" cy="1077595"/>
          </a:xfrm>
        </p:spPr>
        <p:txBody>
          <a:bodyPr>
            <a:normAutofit fontScale="90000"/>
          </a:bodyPr>
          <a:lstStyle/>
          <a:p>
            <a:br>
              <a:rPr lang="ru-RU" sz="3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Наклоны туловища</a:t>
            </a:r>
            <a:br>
              <a:rPr lang="ru-RU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1A3555-3945-4A3A-95C8-1DF8EC282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040" y="253364"/>
            <a:ext cx="6197600" cy="644207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Исходное положение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Стопы на ширине плеч, при выполнении всего упражнения ноги в коленях не сгибать.</a:t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Упражнение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ПОВТОРИТЬ 7 РАЗ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Наклоны считать на 1 к левой ноге, на 2 к правой ноге и на 3 выпрямить корпус.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Затем ноги вместе и стараться коснуться лбом колен (попытаться выдержать несколько секунд).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1D9BDBD-D2C5-416C-AB43-591619AC04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" y="2093204"/>
            <a:ext cx="5410445" cy="3470313"/>
          </a:xfr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93099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2">
                <a:lumMod val="60000"/>
                <a:lumOff val="40000"/>
              </a:schemeClr>
            </a:gs>
            <a:gs pos="83000">
              <a:srgbClr val="FFFF00"/>
            </a:gs>
            <a:gs pos="56000">
              <a:schemeClr val="accent4">
                <a:lumMod val="40000"/>
                <a:lumOff val="60000"/>
              </a:schemeClr>
            </a:gs>
            <a:gs pos="7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BFCFA-44BA-4672-BBEC-B16F3FC9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361950"/>
            <a:ext cx="3073400" cy="1016635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Приседания</a:t>
            </a: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630AE0-4835-40EF-B544-EEB3671E4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240" y="914399"/>
            <a:ext cx="5181600" cy="5181283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323232"/>
                </a:solidFill>
                <a:effectLst/>
                <a:latin typeface="Arial" panose="020B0604020202020204" pitchFamily="34" charset="0"/>
              </a:rPr>
              <a:t>ноги на ширине плеч</a:t>
            </a:r>
          </a:p>
          <a:p>
            <a:r>
              <a:rPr lang="ru-RU" dirty="0">
                <a:solidFill>
                  <a:srgbClr val="323232"/>
                </a:solidFill>
                <a:latin typeface="Arial" panose="020B0604020202020204" pitchFamily="34" charset="0"/>
              </a:rPr>
              <a:t>ступни параллельно</a:t>
            </a:r>
          </a:p>
          <a:p>
            <a:r>
              <a:rPr lang="ru-RU" dirty="0">
                <a:solidFill>
                  <a:srgbClr val="323232"/>
                </a:solidFill>
                <a:latin typeface="Arial" panose="020B0604020202020204" pitchFamily="34" charset="0"/>
              </a:rPr>
              <a:t>р</a:t>
            </a:r>
            <a:r>
              <a:rPr lang="ru-RU" b="0" i="0" dirty="0">
                <a:solidFill>
                  <a:srgbClr val="323232"/>
                </a:solidFill>
                <a:effectLst/>
                <a:latin typeface="Arial" panose="020B0604020202020204" pitchFamily="34" charset="0"/>
              </a:rPr>
              <a:t>уки опущены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23232"/>
                </a:solidFill>
                <a:effectLst/>
                <a:latin typeface="Arial" panose="020B0604020202020204" pitchFamily="34" charset="0"/>
              </a:rPr>
              <a:t>спина прямая</a:t>
            </a:r>
          </a:p>
          <a:p>
            <a:pPr marL="0" indent="0" algn="l">
              <a:buNone/>
            </a:pPr>
            <a:br>
              <a:rPr lang="ru-RU" b="1" i="0" dirty="0">
                <a:solidFill>
                  <a:srgbClr val="323232"/>
                </a:solidFill>
                <a:effectLst/>
                <a:latin typeface="Arial" panose="020B0604020202020204" pitchFamily="34" charset="0"/>
              </a:rPr>
            </a:br>
            <a:r>
              <a:rPr lang="ru-RU" sz="2000" b="1" i="0" dirty="0">
                <a:solidFill>
                  <a:srgbClr val="323232"/>
                </a:solidFill>
                <a:effectLst/>
                <a:latin typeface="Arial" panose="020B0604020202020204" pitchFamily="34" charset="0"/>
              </a:rPr>
              <a:t>Упражнение: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ПОВТОРИТЬ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</a:rPr>
              <a:t>6-8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РАЗ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На счет 1-2 – присесть, руки вынести вперед; на 3-4 – вернуться в исходное положение.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E9318-F6BF-48FA-9E0D-7FF2B3806174}"/>
              </a:ext>
            </a:extLst>
          </p:cNvPr>
          <p:cNvSpPr txBox="1"/>
          <p:nvPr/>
        </p:nvSpPr>
        <p:spPr>
          <a:xfrm>
            <a:off x="5857240" y="3619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23232"/>
                </a:solidFill>
                <a:effectLst/>
                <a:latin typeface="Arial" panose="020B0604020202020204" pitchFamily="34" charset="0"/>
              </a:rPr>
              <a:t>Исходное положение:</a:t>
            </a:r>
            <a:br>
              <a:rPr lang="ru-RU" b="1" i="0" dirty="0">
                <a:solidFill>
                  <a:srgbClr val="323232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E91B9D0-72A6-4E59-8B7B-6F070C79C7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9" y="1669583"/>
            <a:ext cx="5181600" cy="3870207"/>
          </a:xfr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122047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2">
                <a:lumMod val="60000"/>
                <a:lumOff val="40000"/>
              </a:schemeClr>
            </a:gs>
            <a:gs pos="83000">
              <a:srgbClr val="FFFF00"/>
            </a:gs>
            <a:gs pos="56000">
              <a:schemeClr val="accent4">
                <a:lumMod val="40000"/>
                <a:lumOff val="60000"/>
              </a:schemeClr>
            </a:gs>
            <a:gs pos="7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E27AE-DF0C-4AC3-A059-B56B4DBB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5334000" cy="975995"/>
          </a:xfrm>
        </p:spPr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Прыжки на месте</a:t>
            </a:r>
            <a:endParaRPr lang="ru-RU" sz="2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951CC-B91C-4095-AFB1-36111663C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365125"/>
            <a:ext cx="5334000" cy="5811838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b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Исходное положение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топы вместе, 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руки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 поясе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Упражнения: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ПОВТОРИТЬ 10 РАЗ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Встать на мыски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одновременно двумя ногами оттолкнуться от пола, развести ноги врозь,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вернуться в исходное положение- ноги вместе.</a:t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B6C2967-83B6-456A-B3B4-A042CE78CB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3620" y="1896533"/>
            <a:ext cx="3132980" cy="3627027"/>
          </a:xfrm>
        </p:spPr>
      </p:pic>
    </p:spTree>
    <p:extLst>
      <p:ext uri="{BB962C8B-B14F-4D97-AF65-F5344CB8AC3E}">
        <p14:creationId xmlns:p14="http://schemas.microsoft.com/office/powerpoint/2010/main" val="2810029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344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«Комплекс упражнений утренней гимнастики в ДОУ.»</vt:lpstr>
      <vt:lpstr>Презентация PowerPoint</vt:lpstr>
      <vt:lpstr>Вращение головы</vt:lpstr>
      <vt:lpstr>Вращения плечами </vt:lpstr>
      <vt:lpstr>Вращения предплечьями </vt:lpstr>
      <vt:lpstr>Вращения бедрами </vt:lpstr>
      <vt:lpstr> Наклоны туловища </vt:lpstr>
      <vt:lpstr>Приседания</vt:lpstr>
      <vt:lpstr>Прыжки на месте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Утренняя зарядка!</dc:title>
  <dc:creator>Крестина Башкатова</dc:creator>
  <cp:lastModifiedBy>Крестина Башкатова</cp:lastModifiedBy>
  <cp:revision>2</cp:revision>
  <dcterms:created xsi:type="dcterms:W3CDTF">2021-10-31T10:24:47Z</dcterms:created>
  <dcterms:modified xsi:type="dcterms:W3CDTF">2021-10-31T13:53:33Z</dcterms:modified>
</cp:coreProperties>
</file>